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88" r:id="rId4"/>
    <p:sldId id="314" r:id="rId5"/>
    <p:sldId id="260" r:id="rId6"/>
    <p:sldId id="295" r:id="rId7"/>
    <p:sldId id="299" r:id="rId8"/>
    <p:sldId id="300" r:id="rId9"/>
    <p:sldId id="301" r:id="rId10"/>
    <p:sldId id="302" r:id="rId11"/>
    <p:sldId id="297" r:id="rId12"/>
    <p:sldId id="303" r:id="rId13"/>
    <p:sldId id="306" r:id="rId14"/>
    <p:sldId id="315" r:id="rId15"/>
    <p:sldId id="298" r:id="rId16"/>
    <p:sldId id="308" r:id="rId17"/>
    <p:sldId id="309" r:id="rId18"/>
    <p:sldId id="290" r:id="rId19"/>
    <p:sldId id="310" r:id="rId20"/>
    <p:sldId id="291" r:id="rId21"/>
    <p:sldId id="312" r:id="rId22"/>
    <p:sldId id="292"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08"/>
    <p:restoredTop sz="94631"/>
  </p:normalViewPr>
  <p:slideViewPr>
    <p:cSldViewPr snapToGrid="0" snapToObjects="1">
      <p:cViewPr varScale="1">
        <p:scale>
          <a:sx n="101" d="100"/>
          <a:sy n="101" d="100"/>
        </p:scale>
        <p:origin x="1424" y="20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esProps" Target="presProps.xml"/><Relationship Id="rId25" Type="http://schemas.openxmlformats.org/officeDocument/2006/relationships/viewProps" Target="viewProps.xml"/><Relationship Id="rId26" Type="http://schemas.openxmlformats.org/officeDocument/2006/relationships/theme" Target="theme/theme1.xml"/><Relationship Id="rId27"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0"/>
            <a:ext cx="9143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ctrTitle"/>
          </p:nvPr>
        </p:nvSpPr>
        <p:spPr>
          <a:xfrm>
            <a:off x="685800" y="3355848"/>
            <a:ext cx="80772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AU" smtClean="0"/>
              <a:t>Click to edit Master title style</a:t>
            </a:r>
            <a:endParaRPr kumimoji="0" lang="en-US"/>
          </a:p>
        </p:txBody>
      </p:sp>
      <p:sp>
        <p:nvSpPr>
          <p:cNvPr id="3" name="Subtitle 2"/>
          <p:cNvSpPr>
            <a:spLocks noGrp="1"/>
          </p:cNvSpPr>
          <p:nvPr>
            <p:ph type="subTitle" idx="1"/>
          </p:nvPr>
        </p:nvSpPr>
        <p:spPr>
          <a:xfrm>
            <a:off x="685800" y="1828800"/>
            <a:ext cx="80772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AU" smtClean="0"/>
              <a:t>Click to edit Master subtitle style</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4/19/17</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dirty="0"/>
          </a:p>
        </p:txBody>
      </p:sp>
      <p:sp>
        <p:nvSpPr>
          <p:cNvPr id="10" name="Rectangle 9"/>
          <p:cNvSpPr/>
          <p:nvPr/>
        </p:nvSpPr>
        <p:spPr bwMode="invGray">
          <a:xfrm>
            <a:off x="0" y="5128334"/>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AU"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4/19/17</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6598920" y="0"/>
            <a:ext cx="4572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8" name="Rectangle 7"/>
          <p:cNvSpPr/>
          <p:nvPr/>
        </p:nvSpPr>
        <p:spPr bwMode="ltGray">
          <a:xfrm>
            <a:off x="6647687" y="0"/>
            <a:ext cx="25146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Vertical Title 1"/>
          <p:cNvSpPr>
            <a:spLocks noGrp="1"/>
          </p:cNvSpPr>
          <p:nvPr>
            <p:ph type="title" orient="vert"/>
          </p:nvPr>
        </p:nvSpPr>
        <p:spPr>
          <a:xfrm>
            <a:off x="6781800" y="274640"/>
            <a:ext cx="1905000" cy="5851525"/>
          </a:xfrm>
        </p:spPr>
        <p:txBody>
          <a:bodyPr vert="eaVert"/>
          <a:lstStyle>
            <a:extLst/>
          </a:lstStyle>
          <a:p>
            <a:r>
              <a:rPr kumimoji="0" lang="en-AU" smtClean="0"/>
              <a:t>Click to edit Master title style</a:t>
            </a:r>
            <a:endParaRPr kumimoji="0" lang="en-US"/>
          </a:p>
        </p:txBody>
      </p:sp>
      <p:sp>
        <p:nvSpPr>
          <p:cNvPr id="3" name="Vertical Text Placeholder 2"/>
          <p:cNvSpPr>
            <a:spLocks noGrp="1"/>
          </p:cNvSpPr>
          <p:nvPr>
            <p:ph type="body" orient="vert" idx="1"/>
          </p:nvPr>
        </p:nvSpPr>
        <p:spPr>
          <a:xfrm>
            <a:off x="457200" y="304800"/>
            <a:ext cx="6019800" cy="5851525"/>
          </a:xfrm>
        </p:spPr>
        <p:txBody>
          <a:bodyPr vert="eaVert"/>
          <a:lstStyle>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4/19/17</a:t>
            </a:fld>
            <a:endParaRPr lang="en-US" dirty="0"/>
          </a:p>
        </p:txBody>
      </p:sp>
      <p:sp>
        <p:nvSpPr>
          <p:cNvPr id="5" name="Footer Placeholder 4"/>
          <p:cNvSpPr>
            <a:spLocks noGrp="1"/>
          </p:cNvSpPr>
          <p:nvPr>
            <p:ph type="ftr" sz="quarter" idx="11"/>
          </p:nvPr>
        </p:nvSpPr>
        <p:spPr>
          <a:xfrm>
            <a:off x="2640597" y="6377459"/>
            <a:ext cx="3836404" cy="365125"/>
          </a:xfrm>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55448"/>
            <a:ext cx="8229600" cy="1252728"/>
          </a:xfrm>
        </p:spPr>
        <p:txBody>
          <a:bodyPr/>
          <a:lstStyle>
            <a:extLst/>
          </a:lstStyle>
          <a:p>
            <a:r>
              <a:rPr kumimoji="0" lang="en-AU"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Date Placeholder 3"/>
          <p:cNvSpPr>
            <a:spLocks noGrp="1"/>
          </p:cNvSpPr>
          <p:nvPr>
            <p:ph type="dt" sz="half" idx="10"/>
          </p:nvPr>
        </p:nvSpPr>
        <p:spPr/>
        <p:txBody>
          <a:bodyPr/>
          <a:lstStyle/>
          <a:p>
            <a:fld id="{D7C3A134-F1C3-464B-BF47-54DC2DE08F52}" type="datetimeFigureOut">
              <a:rPr lang="en-US" smtClean="0"/>
              <a:t>4/19/17</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9144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12" name="Rectangle 11"/>
          <p:cNvSpPr/>
          <p:nvPr/>
        </p:nvSpPr>
        <p:spPr bwMode="invGray">
          <a:xfrm>
            <a:off x="0" y="2602520"/>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1"/>
          <p:cNvSpPr>
            <a:spLocks noGrp="1"/>
          </p:cNvSpPr>
          <p:nvPr>
            <p:ph type="title"/>
          </p:nvPr>
        </p:nvSpPr>
        <p:spPr>
          <a:xfrm>
            <a:off x="749808" y="118872"/>
            <a:ext cx="8013192"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AU" smtClean="0"/>
              <a:t>Click to edit Master title style</a:t>
            </a:r>
            <a:endParaRPr kumimoji="0" lang="en-US"/>
          </a:p>
        </p:txBody>
      </p:sp>
      <p:sp>
        <p:nvSpPr>
          <p:cNvPr id="3" name="Text Placeholder 2"/>
          <p:cNvSpPr>
            <a:spLocks noGrp="1"/>
          </p:cNvSpPr>
          <p:nvPr>
            <p:ph type="body" idx="1"/>
          </p:nvPr>
        </p:nvSpPr>
        <p:spPr>
          <a:xfrm>
            <a:off x="740664" y="1828800"/>
            <a:ext cx="8022336"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AU" smtClean="0"/>
              <a:t>Click to edit Master text styles</a:t>
            </a:r>
          </a:p>
        </p:txBody>
      </p:sp>
      <p:sp>
        <p:nvSpPr>
          <p:cNvPr id="4" name="Date Placeholder 3"/>
          <p:cNvSpPr>
            <a:spLocks noGrp="1"/>
          </p:cNvSpPr>
          <p:nvPr>
            <p:ph type="dt" sz="half" idx="10"/>
          </p:nvPr>
        </p:nvSpPr>
        <p:spPr/>
        <p:txBody>
          <a:bodyPr/>
          <a:lstStyle/>
          <a:p>
            <a:fld id="{D7C3A134-F1C3-464B-BF47-54DC2DE08F52}" type="datetimeFigureOut">
              <a:rPr lang="en-US" smtClean="0"/>
              <a:t>4/19/17</a:t>
            </a:fld>
            <a:endParaRPr lang="en-US" dirty="0"/>
          </a:p>
        </p:txBody>
      </p:sp>
      <p:sp>
        <p:nvSpPr>
          <p:cNvPr id="5" name="Footer Placeholder 4"/>
          <p:cNvSpPr>
            <a:spLocks noGrp="1"/>
          </p:cNvSpPr>
          <p:nvPr>
            <p:ph type="ftr" sz="quarter" idx="11"/>
          </p:nvPr>
        </p:nvSpPr>
        <p:spPr/>
        <p:txBody>
          <a:bodyPr/>
          <a:lstStyle/>
          <a:p>
            <a:endParaRPr kumimoji="0" lang="en-US" dirty="0"/>
          </a:p>
        </p:txBody>
      </p:sp>
      <p:sp>
        <p:nvSpPr>
          <p:cNvPr id="6" name="Slide Number Placeholder 5"/>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AU" smtClean="0"/>
              <a:t>Click to edit Master title style</a:t>
            </a:r>
            <a:endParaRPr kumimoji="0" lang="en-US"/>
          </a:p>
        </p:txBody>
      </p:sp>
      <p:sp>
        <p:nvSpPr>
          <p:cNvPr id="3" name="Content Placeholder 2"/>
          <p:cNvSpPr>
            <a:spLocks noGrp="1"/>
          </p:cNvSpPr>
          <p:nvPr>
            <p:ph sz="half" idx="1"/>
          </p:nvPr>
        </p:nvSpPr>
        <p:spPr>
          <a:xfrm>
            <a:off x="457200" y="1773936"/>
            <a:ext cx="40386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Content Placeholder 3"/>
          <p:cNvSpPr>
            <a:spLocks noGrp="1"/>
          </p:cNvSpPr>
          <p:nvPr>
            <p:ph sz="half" idx="2"/>
          </p:nvPr>
        </p:nvSpPr>
        <p:spPr>
          <a:xfrm>
            <a:off x="4648200" y="1773936"/>
            <a:ext cx="40386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5" name="Date Placeholder 4"/>
          <p:cNvSpPr>
            <a:spLocks noGrp="1"/>
          </p:cNvSpPr>
          <p:nvPr>
            <p:ph type="dt" sz="half" idx="10"/>
          </p:nvPr>
        </p:nvSpPr>
        <p:spPr/>
        <p:txBody>
          <a:bodyPr/>
          <a:lstStyle/>
          <a:p>
            <a:fld id="{D7C3A134-F1C3-464B-BF47-54DC2DE08F52}" type="datetimeFigureOut">
              <a:rPr lang="en-US" smtClean="0"/>
              <a:t>4/19/17</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AU" smtClean="0"/>
              <a:t>Click to edit Master title style</a:t>
            </a:r>
            <a:endParaRPr kumimoji="0" lang="en-US"/>
          </a:p>
        </p:txBody>
      </p:sp>
      <p:sp>
        <p:nvSpPr>
          <p:cNvPr id="3" name="Text Placeholder 2"/>
          <p:cNvSpPr>
            <a:spLocks noGrp="1"/>
          </p:cNvSpPr>
          <p:nvPr>
            <p:ph type="body" idx="1"/>
          </p:nvPr>
        </p:nvSpPr>
        <p:spPr>
          <a:xfrm>
            <a:off x="457200" y="1698987"/>
            <a:ext cx="4040188"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AU" smtClean="0"/>
              <a:t>Click to edit Master text styles</a:t>
            </a:r>
          </a:p>
        </p:txBody>
      </p:sp>
      <p:sp>
        <p:nvSpPr>
          <p:cNvPr id="4" name="Content Placeholder 3"/>
          <p:cNvSpPr>
            <a:spLocks noGrp="1"/>
          </p:cNvSpPr>
          <p:nvPr>
            <p:ph sz="half" idx="2"/>
          </p:nvPr>
        </p:nvSpPr>
        <p:spPr>
          <a:xfrm>
            <a:off x="457200" y="2449512"/>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5" name="Text Placeholder 4"/>
          <p:cNvSpPr>
            <a:spLocks noGrp="1"/>
          </p:cNvSpPr>
          <p:nvPr>
            <p:ph type="body" sz="quarter" idx="3"/>
          </p:nvPr>
        </p:nvSpPr>
        <p:spPr>
          <a:xfrm>
            <a:off x="4645025" y="1698987"/>
            <a:ext cx="4041775"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AU" smtClean="0"/>
              <a:t>Click to edit Master text styles</a:t>
            </a:r>
          </a:p>
        </p:txBody>
      </p:sp>
      <p:sp>
        <p:nvSpPr>
          <p:cNvPr id="6" name="Content Placeholder 5"/>
          <p:cNvSpPr>
            <a:spLocks noGrp="1"/>
          </p:cNvSpPr>
          <p:nvPr>
            <p:ph sz="quarter" idx="4"/>
          </p:nvPr>
        </p:nvSpPr>
        <p:spPr>
          <a:xfrm>
            <a:off x="4645025" y="2449512"/>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7" name="Date Placeholder 6"/>
          <p:cNvSpPr>
            <a:spLocks noGrp="1"/>
          </p:cNvSpPr>
          <p:nvPr>
            <p:ph type="dt" sz="half" idx="10"/>
          </p:nvPr>
        </p:nvSpPr>
        <p:spPr/>
        <p:txBody>
          <a:bodyPr/>
          <a:lstStyle/>
          <a:p>
            <a:fld id="{D7C3A134-F1C3-464B-BF47-54DC2DE08F52}" type="datetimeFigureOut">
              <a:rPr lang="en-US" smtClean="0"/>
              <a:t>4/19/17</a:t>
            </a:fld>
            <a:endParaRPr lang="en-US" dirty="0"/>
          </a:p>
        </p:txBody>
      </p:sp>
      <p:sp>
        <p:nvSpPr>
          <p:cNvPr id="8" name="Footer Placeholder 7"/>
          <p:cNvSpPr>
            <a:spLocks noGrp="1"/>
          </p:cNvSpPr>
          <p:nvPr>
            <p:ph type="ftr" sz="quarter" idx="11"/>
          </p:nvPr>
        </p:nvSpPr>
        <p:spPr/>
        <p:txBody>
          <a:bodyPr/>
          <a:lstStyle/>
          <a:p>
            <a:endParaRPr kumimoji="0" lang="en-US" dirty="0"/>
          </a:p>
        </p:txBody>
      </p:sp>
      <p:sp>
        <p:nvSpPr>
          <p:cNvPr id="9" name="Slide Number Placeholder 8"/>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AU" smtClean="0"/>
              <a:t>Click to edit Master title style</a:t>
            </a:r>
            <a:endParaRPr kumimoji="0" lang="en-US"/>
          </a:p>
        </p:txBody>
      </p:sp>
      <p:sp>
        <p:nvSpPr>
          <p:cNvPr id="3" name="Date Placeholder 2"/>
          <p:cNvSpPr>
            <a:spLocks noGrp="1"/>
          </p:cNvSpPr>
          <p:nvPr>
            <p:ph type="dt" sz="half" idx="10"/>
          </p:nvPr>
        </p:nvSpPr>
        <p:spPr/>
        <p:txBody>
          <a:bodyPr/>
          <a:lstStyle/>
          <a:p>
            <a:fld id="{D7C3A134-F1C3-464B-BF47-54DC2DE08F52}" type="datetimeFigureOut">
              <a:rPr lang="en-US" smtClean="0"/>
              <a:t>4/19/17</a:t>
            </a:fld>
            <a:endParaRPr lang="en-US" dirty="0"/>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7C3A134-F1C3-464B-BF47-54DC2DE08F52}" type="datetimeFigureOut">
              <a:rPr lang="en-US" smtClean="0"/>
              <a:t>4/19/17</a:t>
            </a:fld>
            <a:endParaRPr lang="en-US" dirty="0"/>
          </a:p>
        </p:txBody>
      </p:sp>
      <p:sp>
        <p:nvSpPr>
          <p:cNvPr id="3" name="Footer Placeholder 2"/>
          <p:cNvSpPr>
            <a:spLocks noGrp="1"/>
          </p:cNvSpPr>
          <p:nvPr>
            <p:ph type="ftr" sz="quarter" idx="11"/>
          </p:nvPr>
        </p:nvSpPr>
        <p:spPr/>
        <p:txBody>
          <a:bodyPr/>
          <a:lstStyle/>
          <a:p>
            <a:endParaRPr kumimoji="0" lang="en-US" dirty="0"/>
          </a:p>
        </p:txBody>
      </p:sp>
      <p:sp>
        <p:nvSpPr>
          <p:cNvPr id="4" name="Slide Number Placeholder 3"/>
          <p:cNvSpPr>
            <a:spLocks noGrp="1"/>
          </p:cNvSpPr>
          <p:nvPr>
            <p:ph type="sldNum" sz="quarter" idx="12"/>
          </p:nvPr>
        </p:nvSpPr>
        <p:spPr/>
        <p:txBody>
          <a:bodyPr/>
          <a:lstStyle/>
          <a:p>
            <a:fld id="{9648F39E-9C37-485F-AC97-16BB4BDF9F49}" type="slidenum">
              <a:rPr kumimoji="0" lang="en-US" smtClean="0"/>
              <a:t>‹#›</a:t>
            </a:fld>
            <a:endParaRPr kumimoji="0"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67838" y="152400"/>
            <a:ext cx="2523744" cy="978408"/>
          </a:xfrm>
        </p:spPr>
        <p:txBody>
          <a:bodyPr vert="horz" lIns="73152" rIns="45720" bIns="0" rtlCol="0" anchor="b">
            <a:normAutofit/>
            <a:sp3d prstMaterial="matte"/>
          </a:bodyPr>
          <a:lstStyle>
            <a:lvl1pPr algn="l">
              <a:defRPr sz="2000" b="0"/>
            </a:lvl1pPr>
            <a:extLst/>
          </a:lstStyle>
          <a:p>
            <a:r>
              <a:rPr kumimoji="0" lang="en-AU" smtClean="0"/>
              <a:t>Click to edit Master title style</a:t>
            </a:r>
            <a:endParaRPr kumimoji="0" lang="en-US"/>
          </a:p>
        </p:txBody>
      </p:sp>
      <p:sp>
        <p:nvSpPr>
          <p:cNvPr id="3" name="Content Placeholder 2"/>
          <p:cNvSpPr>
            <a:spLocks noGrp="1"/>
          </p:cNvSpPr>
          <p:nvPr>
            <p:ph idx="1"/>
          </p:nvPr>
        </p:nvSpPr>
        <p:spPr>
          <a:xfrm>
            <a:off x="3019377" y="1743133"/>
            <a:ext cx="5920641"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AU" smtClean="0"/>
              <a:t>Click to edit Master text styles</a:t>
            </a:r>
          </a:p>
          <a:p>
            <a:pPr lvl="1" eaLnBrk="1" latinLnBrk="0" hangingPunct="1"/>
            <a:r>
              <a:rPr lang="en-AU" smtClean="0"/>
              <a:t>Second level</a:t>
            </a:r>
          </a:p>
          <a:p>
            <a:pPr lvl="2" eaLnBrk="1" latinLnBrk="0" hangingPunct="1"/>
            <a:r>
              <a:rPr lang="en-AU" smtClean="0"/>
              <a:t>Third level</a:t>
            </a:r>
          </a:p>
          <a:p>
            <a:pPr lvl="3" eaLnBrk="1" latinLnBrk="0" hangingPunct="1"/>
            <a:r>
              <a:rPr lang="en-AU" smtClean="0"/>
              <a:t>Fourth level</a:t>
            </a:r>
          </a:p>
          <a:p>
            <a:pPr lvl="4" eaLnBrk="1" latinLnBrk="0" hangingPunct="1"/>
            <a:r>
              <a:rPr lang="en-AU" smtClean="0"/>
              <a:t>Fifth level</a:t>
            </a:r>
            <a:endParaRPr kumimoji="0" lang="en-US"/>
          </a:p>
        </p:txBody>
      </p:sp>
      <p:sp>
        <p:nvSpPr>
          <p:cNvPr id="4" name="Text Placeholder 3"/>
          <p:cNvSpPr>
            <a:spLocks noGrp="1"/>
          </p:cNvSpPr>
          <p:nvPr>
            <p:ph type="body" sz="half" idx="2"/>
          </p:nvPr>
        </p:nvSpPr>
        <p:spPr>
          <a:xfrm>
            <a:off x="167838" y="1730018"/>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AU" smtClean="0"/>
              <a:t>Click to edit Master text styles</a:t>
            </a:r>
          </a:p>
        </p:txBody>
      </p:sp>
      <p:sp>
        <p:nvSpPr>
          <p:cNvPr id="5" name="Date Placeholder 4"/>
          <p:cNvSpPr>
            <a:spLocks noGrp="1"/>
          </p:cNvSpPr>
          <p:nvPr>
            <p:ph type="dt" sz="half" idx="10"/>
          </p:nvPr>
        </p:nvSpPr>
        <p:spPr/>
        <p:txBody>
          <a:bodyPr/>
          <a:lstStyle/>
          <a:p>
            <a:fld id="{D7C3A134-F1C3-464B-BF47-54DC2DE08F52}" type="datetimeFigureOut">
              <a:rPr lang="en-US" smtClean="0"/>
              <a:t>4/19/17</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9648F39E-9C37-485F-AC97-16BB4BDF9F49}" type="slidenum">
              <a:rPr kumimoji="0" lang="en-US" smtClean="0"/>
              <a:t>‹#›</a:t>
            </a:fld>
            <a:endParaRPr kumimoji="0" lang="en-US" dirty="0"/>
          </a:p>
        </p:txBody>
      </p:sp>
      <p:sp>
        <p:nvSpPr>
          <p:cNvPr id="12" name="Rectangle 11"/>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64592" y="155448"/>
            <a:ext cx="2525150" cy="978408"/>
          </a:xfrm>
        </p:spPr>
        <p:txBody>
          <a:bodyPr lIns="73152" bIns="0" anchor="b">
            <a:sp3d prstMaterial="matte"/>
          </a:bodyPr>
          <a:lstStyle>
            <a:lvl1pPr algn="l">
              <a:defRPr sz="2000" b="0"/>
            </a:lvl1pPr>
            <a:extLst/>
          </a:lstStyle>
          <a:p>
            <a:r>
              <a:rPr kumimoji="0" lang="en-AU" smtClean="0"/>
              <a:t>Click to edit Master title style</a:t>
            </a:r>
            <a:endParaRPr kumimoji="0" lang="en-US"/>
          </a:p>
        </p:txBody>
      </p:sp>
      <p:sp>
        <p:nvSpPr>
          <p:cNvPr id="3" name="Picture Placeholder 2"/>
          <p:cNvSpPr>
            <a:spLocks noGrp="1"/>
          </p:cNvSpPr>
          <p:nvPr>
            <p:ph type="pic" idx="1"/>
          </p:nvPr>
        </p:nvSpPr>
        <p:spPr>
          <a:xfrm>
            <a:off x="2903805" y="1484808"/>
            <a:ext cx="6247397"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AU" dirty="0" smtClean="0"/>
              <a:t>Drag picture to placeholder or click icon to add</a:t>
            </a:r>
            <a:endParaRPr kumimoji="0" lang="en-US" dirty="0"/>
          </a:p>
        </p:txBody>
      </p:sp>
      <p:sp>
        <p:nvSpPr>
          <p:cNvPr id="4" name="Text Placeholder 3"/>
          <p:cNvSpPr>
            <a:spLocks noGrp="1"/>
          </p:cNvSpPr>
          <p:nvPr>
            <p:ph type="body" sz="half" idx="2"/>
          </p:nvPr>
        </p:nvSpPr>
        <p:spPr>
          <a:xfrm>
            <a:off x="164592" y="1728216"/>
            <a:ext cx="246888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AU" smtClean="0"/>
              <a:t>Click to edit Master text styles</a:t>
            </a:r>
          </a:p>
        </p:txBody>
      </p:sp>
      <p:sp>
        <p:nvSpPr>
          <p:cNvPr id="5" name="Date Placeholder 4"/>
          <p:cNvSpPr>
            <a:spLocks noGrp="1"/>
          </p:cNvSpPr>
          <p:nvPr>
            <p:ph type="dt" sz="half" idx="10"/>
          </p:nvPr>
        </p:nvSpPr>
        <p:spPr>
          <a:xfrm>
            <a:off x="164592" y="1170432"/>
            <a:ext cx="2523744" cy="201168"/>
          </a:xfrm>
        </p:spPr>
        <p:txBody>
          <a:bodyPr/>
          <a:lstStyle/>
          <a:p>
            <a:fld id="{D7C3A134-F1C3-464B-BF47-54DC2DE08F52}" type="datetimeFigureOut">
              <a:rPr lang="en-US" smtClean="0"/>
              <a:t>4/19/17</a:t>
            </a:fld>
            <a:endParaRPr lang="en-US" dirty="0"/>
          </a:p>
        </p:txBody>
      </p:sp>
      <p:sp>
        <p:nvSpPr>
          <p:cNvPr id="11" name="Rectangle 10"/>
          <p:cNvSpPr/>
          <p:nvPr/>
        </p:nvSpPr>
        <p:spPr>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9" name="Rectangle 8"/>
          <p:cNvSpPr/>
          <p:nvPr/>
        </p:nvSpPr>
        <p:spPr bwMode="invGray">
          <a:xfrm>
            <a:off x="2855737" y="0"/>
            <a:ext cx="4572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6" name="Footer Placeholder 5"/>
          <p:cNvSpPr>
            <a:spLocks noGrp="1"/>
          </p:cNvSpPr>
          <p:nvPr>
            <p:ph type="ftr" sz="quarter" idx="11"/>
          </p:nvPr>
        </p:nvSpPr>
        <p:spPr>
          <a:xfrm>
            <a:off x="3035808" y="1170432"/>
            <a:ext cx="5193792" cy="201168"/>
          </a:xfrm>
        </p:spPr>
        <p:txBody>
          <a:bodyPr/>
          <a:lstStyle>
            <a:lvl1pPr>
              <a:defRPr>
                <a:solidFill>
                  <a:schemeClr val="bg1">
                    <a:shade val="50000"/>
                  </a:schemeClr>
                </a:solidFill>
              </a:defRPr>
            </a:lvl1pPr>
          </a:lstStyle>
          <a:p>
            <a:endParaRPr kumimoji="0" lang="en-US" dirty="0"/>
          </a:p>
        </p:txBody>
      </p:sp>
      <p:sp>
        <p:nvSpPr>
          <p:cNvPr id="7" name="Slide Number Placeholder 6"/>
          <p:cNvSpPr>
            <a:spLocks noGrp="1"/>
          </p:cNvSpPr>
          <p:nvPr>
            <p:ph type="sldNum" sz="quarter" idx="12"/>
          </p:nvPr>
        </p:nvSpPr>
        <p:spPr>
          <a:xfrm>
            <a:off x="8339328" y="1170432"/>
            <a:ext cx="733864" cy="201168"/>
          </a:xfrm>
        </p:spPr>
        <p:txBody>
          <a:bodyPr/>
          <a:lstStyle/>
          <a:p>
            <a:fld id="{9648F39E-9C37-485F-AC97-16BB4BDF9F49}" type="slidenum">
              <a:rPr kumimoji="0" lang="en-US" smtClean="0"/>
              <a:t>‹#›</a:t>
            </a:fld>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9144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7" name="Rectangle 6"/>
          <p:cNvSpPr/>
          <p:nvPr/>
        </p:nvSpPr>
        <p:spPr bwMode="ltGray">
          <a:xfrm>
            <a:off x="0" y="0"/>
            <a:ext cx="9143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dirty="0"/>
          </a:p>
        </p:txBody>
      </p:sp>
      <p:sp>
        <p:nvSpPr>
          <p:cNvPr id="2" name="Title Placeholder 1"/>
          <p:cNvSpPr>
            <a:spLocks noGrp="1"/>
          </p:cNvSpPr>
          <p:nvPr>
            <p:ph type="title"/>
          </p:nvPr>
        </p:nvSpPr>
        <p:spPr>
          <a:xfrm>
            <a:off x="457200" y="152400"/>
            <a:ext cx="82296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AU" smtClean="0"/>
              <a:t>Click to edit Master title style</a:t>
            </a:r>
            <a:endParaRPr kumimoji="0" lang="en-US"/>
          </a:p>
        </p:txBody>
      </p:sp>
      <p:sp>
        <p:nvSpPr>
          <p:cNvPr id="3" name="Text Placeholder 2"/>
          <p:cNvSpPr>
            <a:spLocks noGrp="1"/>
          </p:cNvSpPr>
          <p:nvPr>
            <p:ph type="body" idx="1"/>
          </p:nvPr>
        </p:nvSpPr>
        <p:spPr>
          <a:xfrm>
            <a:off x="457200" y="1775191"/>
            <a:ext cx="8229600" cy="4625609"/>
          </a:xfrm>
          <a:prstGeom prst="rect">
            <a:avLst/>
          </a:prstGeom>
        </p:spPr>
        <p:txBody>
          <a:bodyPr vert="horz" lIns="54864" tIns="91440" rtlCol="0">
            <a:normAutofit/>
          </a:bodyPr>
          <a:lstStyle>
            <a:extLst/>
          </a:lstStyle>
          <a:p>
            <a:pPr lvl="0" eaLnBrk="1" latinLnBrk="0" hangingPunct="1"/>
            <a:r>
              <a:rPr kumimoji="0" lang="en-AU" smtClean="0"/>
              <a:t>Click to edit Master text styles</a:t>
            </a:r>
          </a:p>
          <a:p>
            <a:pPr lvl="1" eaLnBrk="1" latinLnBrk="0" hangingPunct="1"/>
            <a:r>
              <a:rPr kumimoji="0" lang="en-AU" smtClean="0"/>
              <a:t>Second level</a:t>
            </a:r>
          </a:p>
          <a:p>
            <a:pPr lvl="2" eaLnBrk="1" latinLnBrk="0" hangingPunct="1"/>
            <a:r>
              <a:rPr kumimoji="0" lang="en-AU" smtClean="0"/>
              <a:t>Third level</a:t>
            </a:r>
          </a:p>
          <a:p>
            <a:pPr lvl="3" eaLnBrk="1" latinLnBrk="0" hangingPunct="1"/>
            <a:r>
              <a:rPr kumimoji="0" lang="en-AU" smtClean="0"/>
              <a:t>Fourth level</a:t>
            </a:r>
          </a:p>
          <a:p>
            <a:pPr lvl="4" eaLnBrk="1" latinLnBrk="0" hangingPunct="1"/>
            <a:r>
              <a:rPr kumimoji="0" lang="en-AU" smtClean="0"/>
              <a:t>Fifth level</a:t>
            </a:r>
            <a:endParaRPr kumimoji="0" lang="en-US"/>
          </a:p>
        </p:txBody>
      </p:sp>
      <p:sp>
        <p:nvSpPr>
          <p:cNvPr id="4" name="Date Placeholder 3"/>
          <p:cNvSpPr>
            <a:spLocks noGrp="1"/>
          </p:cNvSpPr>
          <p:nvPr>
            <p:ph type="dt" sz="half" idx="2"/>
          </p:nvPr>
        </p:nvSpPr>
        <p:spPr>
          <a:xfrm>
            <a:off x="457200" y="6476999"/>
            <a:ext cx="21336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D7C3A134-F1C3-464B-BF47-54DC2DE08F52}" type="datetimeFigureOut">
              <a:rPr lang="en-US" smtClean="0"/>
              <a:t>4/19/17</a:t>
            </a:fld>
            <a:endParaRPr lang="en-US" dirty="0"/>
          </a:p>
        </p:txBody>
      </p:sp>
      <p:sp>
        <p:nvSpPr>
          <p:cNvPr id="5" name="Footer Placeholder 4"/>
          <p:cNvSpPr>
            <a:spLocks noGrp="1"/>
          </p:cNvSpPr>
          <p:nvPr>
            <p:ph type="ftr" sz="quarter" idx="3"/>
          </p:nvPr>
        </p:nvSpPr>
        <p:spPr>
          <a:xfrm>
            <a:off x="2640596" y="6476999"/>
            <a:ext cx="5507719"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kumimoji="0" lang="en-US" dirty="0"/>
          </a:p>
        </p:txBody>
      </p:sp>
      <p:sp>
        <p:nvSpPr>
          <p:cNvPr id="6" name="Slide Number Placeholder 5"/>
          <p:cNvSpPr>
            <a:spLocks noGrp="1"/>
          </p:cNvSpPr>
          <p:nvPr>
            <p:ph type="sldNum" sz="quarter" idx="4"/>
          </p:nvPr>
        </p:nvSpPr>
        <p:spPr>
          <a:xfrm>
            <a:off x="8204396" y="6476999"/>
            <a:ext cx="733864"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9648F39E-9C37-485F-AC97-16BB4BDF9F49}" type="slidenum">
              <a:rPr kumimoji="0" lang="en-US" smtClean="0"/>
              <a:t>‹#›</a:t>
            </a:fld>
            <a:endParaRPr kumimoji="0"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355848"/>
            <a:ext cx="8077200" cy="1812288"/>
          </a:xfrm>
        </p:spPr>
        <p:txBody>
          <a:bodyPr>
            <a:noAutofit/>
          </a:bodyPr>
          <a:lstStyle/>
          <a:p>
            <a:r>
              <a:rPr lang="en-GB" sz="4000" dirty="0" smtClean="0"/>
              <a:t>Restorative Justice and the Rehabilitation of Offenders</a:t>
            </a:r>
            <a:endParaRPr lang="en-GB" sz="4000" dirty="0"/>
          </a:p>
        </p:txBody>
      </p:sp>
      <p:sp>
        <p:nvSpPr>
          <p:cNvPr id="3" name="Subtitle 2"/>
          <p:cNvSpPr>
            <a:spLocks noGrp="1"/>
          </p:cNvSpPr>
          <p:nvPr>
            <p:ph type="subTitle" idx="1"/>
          </p:nvPr>
        </p:nvSpPr>
        <p:spPr>
          <a:xfrm>
            <a:off x="685800" y="1752600"/>
            <a:ext cx="8077200" cy="1575816"/>
          </a:xfrm>
        </p:spPr>
        <p:txBody>
          <a:bodyPr/>
          <a:lstStyle/>
          <a:p>
            <a:r>
              <a:rPr lang="en-US" sz="2800" dirty="0" smtClean="0"/>
              <a:t>Tony Ward, PhD, </a:t>
            </a:r>
            <a:r>
              <a:rPr lang="en-US" sz="2800" dirty="0" err="1" smtClean="0"/>
              <a:t>DipClinPsyc</a:t>
            </a:r>
            <a:endParaRPr lang="en-US" sz="2800" dirty="0" smtClean="0"/>
          </a:p>
          <a:p>
            <a:r>
              <a:rPr lang="en-US" sz="2800" dirty="0" smtClean="0"/>
              <a:t>Victoria University of Wellington</a:t>
            </a:r>
          </a:p>
          <a:p>
            <a:r>
              <a:rPr lang="en-US" sz="2800" dirty="0" smtClean="0"/>
              <a:t>Tony.ward@vuw.ac.nz</a:t>
            </a:r>
          </a:p>
          <a:p>
            <a:endParaRPr lang="en-US" dirty="0"/>
          </a:p>
        </p:txBody>
      </p:sp>
    </p:spTree>
    <p:extLst>
      <p:ext uri="{BB962C8B-B14F-4D97-AF65-F5344CB8AC3E}">
        <p14:creationId xmlns:p14="http://schemas.microsoft.com/office/powerpoint/2010/main" val="39422499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Offender Rehabilitation</a:t>
            </a:r>
          </a:p>
        </p:txBody>
      </p:sp>
      <p:sp>
        <p:nvSpPr>
          <p:cNvPr id="3" name="Content Placeholder 2"/>
          <p:cNvSpPr>
            <a:spLocks noGrp="1"/>
          </p:cNvSpPr>
          <p:nvPr>
            <p:ph idx="1"/>
          </p:nvPr>
        </p:nvSpPr>
        <p:spPr/>
        <p:txBody>
          <a:bodyPr>
            <a:normAutofit fontScale="92500" lnSpcReduction="20000"/>
          </a:bodyPr>
          <a:lstStyle/>
          <a:p>
            <a:r>
              <a:rPr lang="en-US" dirty="0"/>
              <a:t>RJ struggles with the integration of </a:t>
            </a:r>
            <a:r>
              <a:rPr lang="en-US" i="1" dirty="0">
                <a:solidFill>
                  <a:srgbClr val="FF0000"/>
                </a:solidFill>
              </a:rPr>
              <a:t>offender rehabilitation goals</a:t>
            </a:r>
            <a:r>
              <a:rPr lang="en-US" dirty="0"/>
              <a:t> into action plans arising from restorative encounters or experiences. </a:t>
            </a:r>
            <a:endParaRPr lang="en-US" dirty="0" smtClean="0"/>
          </a:p>
          <a:p>
            <a:endParaRPr lang="en-US" dirty="0" smtClean="0"/>
          </a:p>
          <a:p>
            <a:r>
              <a:rPr lang="en-US" dirty="0" smtClean="0"/>
              <a:t>Restorative </a:t>
            </a:r>
            <a:r>
              <a:rPr lang="en-US" dirty="0"/>
              <a:t>justice </a:t>
            </a:r>
            <a:r>
              <a:rPr lang="en-US" dirty="0" smtClean="0"/>
              <a:t>narrowly conceived</a:t>
            </a:r>
            <a:r>
              <a:rPr lang="en-US" dirty="0" smtClean="0"/>
              <a:t> </a:t>
            </a:r>
            <a:r>
              <a:rPr lang="en-US" dirty="0" smtClean="0"/>
              <a:t>is </a:t>
            </a:r>
            <a:r>
              <a:rPr lang="en-US" dirty="0" smtClean="0"/>
              <a:t>more </a:t>
            </a:r>
            <a:r>
              <a:rPr lang="en-US" dirty="0" smtClean="0"/>
              <a:t>a social &amp; victim-focused process</a:t>
            </a:r>
            <a:r>
              <a:rPr lang="en-US" dirty="0" smtClean="0"/>
              <a:t>.</a:t>
            </a:r>
          </a:p>
          <a:p>
            <a:endParaRPr lang="en-US" dirty="0" smtClean="0"/>
          </a:p>
          <a:p>
            <a:r>
              <a:rPr lang="en-US" dirty="0" smtClean="0"/>
              <a:t>Stress</a:t>
            </a:r>
            <a:r>
              <a:rPr lang="en-US" dirty="0" smtClean="0"/>
              <a:t> on community </a:t>
            </a:r>
            <a:r>
              <a:rPr lang="en-US" dirty="0"/>
              <a:t>risks and </a:t>
            </a:r>
            <a:r>
              <a:rPr lang="en-US" dirty="0" smtClean="0"/>
              <a:t>concerns</a:t>
            </a:r>
            <a:r>
              <a:rPr lang="en-US" dirty="0" smtClean="0"/>
              <a:t>.</a:t>
            </a:r>
          </a:p>
          <a:p>
            <a:endParaRPr lang="en-US" dirty="0" smtClean="0"/>
          </a:p>
          <a:p>
            <a:r>
              <a:rPr lang="en-US" dirty="0" smtClean="0"/>
              <a:t>Fails </a:t>
            </a:r>
            <a:r>
              <a:rPr lang="en-US" dirty="0"/>
              <a:t>to </a:t>
            </a:r>
            <a:r>
              <a:rPr lang="en-US" dirty="0" smtClean="0"/>
              <a:t>incorporate </a:t>
            </a:r>
            <a:r>
              <a:rPr lang="en-US" i="1" dirty="0" smtClean="0">
                <a:solidFill>
                  <a:srgbClr val="FF0000"/>
                </a:solidFill>
              </a:rPr>
              <a:t>prudential norms </a:t>
            </a:r>
            <a:r>
              <a:rPr lang="en-US" dirty="0" smtClean="0"/>
              <a:t>(core values of traditional rehab)</a:t>
            </a:r>
            <a:r>
              <a:rPr lang="en-US" i="1" dirty="0" smtClean="0">
                <a:solidFill>
                  <a:srgbClr val="FF0000"/>
                </a:solidFill>
              </a:rPr>
              <a:t> </a:t>
            </a:r>
            <a:r>
              <a:rPr lang="en-US" dirty="0" smtClean="0"/>
              <a:t> </a:t>
            </a:r>
          </a:p>
        </p:txBody>
      </p:sp>
    </p:spTree>
    <p:extLst>
      <p:ext uri="{BB962C8B-B14F-4D97-AF65-F5344CB8AC3E}">
        <p14:creationId xmlns:p14="http://schemas.microsoft.com/office/powerpoint/2010/main" val="132535596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t>
            </a:r>
            <a:r>
              <a:rPr lang="en-US" dirty="0" smtClean="0"/>
              <a:t>and Desistance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How are desistance &amp; RJ related</a:t>
            </a:r>
            <a:r>
              <a:rPr lang="en-US" dirty="0" smtClean="0"/>
              <a:t>?</a:t>
            </a:r>
          </a:p>
          <a:p>
            <a:endParaRPr lang="en-US" dirty="0" smtClean="0"/>
          </a:p>
          <a:p>
            <a:r>
              <a:rPr lang="en-US" i="1" dirty="0" smtClean="0">
                <a:solidFill>
                  <a:srgbClr val="FF0000"/>
                </a:solidFill>
              </a:rPr>
              <a:t>Desistance </a:t>
            </a:r>
            <a:r>
              <a:rPr lang="en-US" i="1" dirty="0">
                <a:solidFill>
                  <a:srgbClr val="FF0000"/>
                </a:solidFill>
              </a:rPr>
              <a:t>is often defined as a termination point, “the last officially recorded or self-reported offense” (</a:t>
            </a:r>
            <a:r>
              <a:rPr lang="en-US" i="1" dirty="0" err="1">
                <a:solidFill>
                  <a:srgbClr val="FF0000"/>
                </a:solidFill>
              </a:rPr>
              <a:t>Kazemian</a:t>
            </a:r>
            <a:r>
              <a:rPr lang="en-US" i="1" dirty="0">
                <a:solidFill>
                  <a:srgbClr val="FF0000"/>
                </a:solidFill>
              </a:rPr>
              <a:t>, 2007, p. 9</a:t>
            </a:r>
            <a:r>
              <a:rPr lang="en-US" i="1" dirty="0" smtClean="0">
                <a:solidFill>
                  <a:srgbClr val="FF0000"/>
                </a:solidFill>
              </a:rPr>
              <a:t>).</a:t>
            </a:r>
          </a:p>
          <a:p>
            <a:r>
              <a:rPr lang="en-US" i="1" dirty="0" smtClean="0">
                <a:solidFill>
                  <a:srgbClr val="FF0000"/>
                </a:solidFill>
              </a:rPr>
              <a:t>However</a:t>
            </a:r>
            <a:r>
              <a:rPr lang="en-US" i="1" dirty="0">
                <a:solidFill>
                  <a:srgbClr val="FF0000"/>
                </a:solidFill>
              </a:rPr>
              <a:t>, it is more properly seen as a dynamic, ongoing process. </a:t>
            </a:r>
            <a:endParaRPr lang="en-US" i="1" dirty="0" smtClean="0">
              <a:solidFill>
                <a:srgbClr val="FF0000"/>
              </a:solidFill>
            </a:endParaRPr>
          </a:p>
          <a:p>
            <a:endParaRPr lang="en-US" i="1" dirty="0" smtClean="0">
              <a:solidFill>
                <a:srgbClr val="FF0000"/>
              </a:solidFill>
            </a:endParaRPr>
          </a:p>
          <a:p>
            <a:r>
              <a:rPr lang="en-US" dirty="0" smtClean="0"/>
              <a:t>In </a:t>
            </a:r>
            <a:r>
              <a:rPr lang="en-US" dirty="0"/>
              <a:t>essence, it is the state of stopping and staying stopped that we refer to as “desistance</a:t>
            </a:r>
            <a:r>
              <a:rPr lang="en-US" dirty="0" smtClean="0"/>
              <a:t>.”</a:t>
            </a:r>
            <a:endParaRPr lang="en-US" dirty="0"/>
          </a:p>
          <a:p>
            <a:endParaRPr lang="en-US" dirty="0"/>
          </a:p>
        </p:txBody>
      </p:sp>
    </p:spTree>
    <p:extLst>
      <p:ext uri="{BB962C8B-B14F-4D97-AF65-F5344CB8AC3E}">
        <p14:creationId xmlns:p14="http://schemas.microsoft.com/office/powerpoint/2010/main" val="163794112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Desistance</a:t>
            </a:r>
          </a:p>
        </p:txBody>
      </p:sp>
      <p:sp>
        <p:nvSpPr>
          <p:cNvPr id="3" name="Content Placeholder 2"/>
          <p:cNvSpPr>
            <a:spLocks noGrp="1"/>
          </p:cNvSpPr>
          <p:nvPr>
            <p:ph idx="1"/>
          </p:nvPr>
        </p:nvSpPr>
        <p:spPr/>
        <p:txBody>
          <a:bodyPr>
            <a:normAutofit/>
          </a:bodyPr>
          <a:lstStyle/>
          <a:p>
            <a:r>
              <a:rPr lang="en-US" sz="2800" dirty="0"/>
              <a:t>Bottoms, et al. (2004) argue that desistance </a:t>
            </a:r>
            <a:r>
              <a:rPr lang="en-US" sz="2800" dirty="0" smtClean="0"/>
              <a:t>involves:</a:t>
            </a:r>
          </a:p>
          <a:p>
            <a:pPr lvl="1"/>
            <a:r>
              <a:rPr lang="en-US" sz="2400" dirty="0" smtClean="0"/>
              <a:t> </a:t>
            </a:r>
            <a:r>
              <a:rPr lang="en-US" sz="2400" dirty="0"/>
              <a:t>“</a:t>
            </a:r>
            <a:r>
              <a:rPr lang="en-US" sz="2400" i="1" dirty="0">
                <a:solidFill>
                  <a:srgbClr val="FF0000"/>
                </a:solidFill>
              </a:rPr>
              <a:t>programmed potential</a:t>
            </a:r>
            <a:r>
              <a:rPr lang="en-US" sz="2400" dirty="0"/>
              <a:t>” (i.e. assessing and targeting risk </a:t>
            </a:r>
            <a:r>
              <a:rPr lang="en-US" sz="2400" dirty="0" smtClean="0"/>
              <a:t>factors)</a:t>
            </a:r>
          </a:p>
          <a:p>
            <a:pPr lvl="1"/>
            <a:endParaRPr lang="en-US" sz="2400" i="1" dirty="0">
              <a:solidFill>
                <a:srgbClr val="FF0000"/>
              </a:solidFill>
            </a:endParaRPr>
          </a:p>
          <a:p>
            <a:pPr lvl="1"/>
            <a:r>
              <a:rPr lang="en-US" sz="2400" i="1" dirty="0" smtClean="0">
                <a:solidFill>
                  <a:srgbClr val="FF0000"/>
                </a:solidFill>
              </a:rPr>
              <a:t>contextual </a:t>
            </a:r>
            <a:r>
              <a:rPr lang="en-US" sz="2400" i="1" dirty="0">
                <a:solidFill>
                  <a:srgbClr val="FF0000"/>
                </a:solidFill>
              </a:rPr>
              <a:t>issues </a:t>
            </a:r>
            <a:r>
              <a:rPr lang="en-US" sz="2400" dirty="0"/>
              <a:t>(e.g. employment, subcultural enablers or constraints and situational factors that matter in determining desistance</a:t>
            </a:r>
            <a:r>
              <a:rPr lang="en-US" sz="2400" dirty="0" smtClean="0"/>
              <a:t>)</a:t>
            </a:r>
          </a:p>
          <a:p>
            <a:pPr lvl="1"/>
            <a:endParaRPr lang="en-US" sz="2400" dirty="0"/>
          </a:p>
          <a:p>
            <a:pPr lvl="1"/>
            <a:r>
              <a:rPr lang="en-US" sz="2400" dirty="0" smtClean="0"/>
              <a:t> </a:t>
            </a:r>
            <a:r>
              <a:rPr lang="en-US" sz="2400" i="1" dirty="0" smtClean="0">
                <a:solidFill>
                  <a:srgbClr val="FF0000"/>
                </a:solidFill>
              </a:rPr>
              <a:t>agency </a:t>
            </a:r>
            <a:r>
              <a:rPr lang="en-US" sz="2400" i="1" dirty="0">
                <a:solidFill>
                  <a:srgbClr val="FF0000"/>
                </a:solidFill>
              </a:rPr>
              <a:t>factors</a:t>
            </a:r>
            <a:r>
              <a:rPr lang="en-US" sz="2400" dirty="0"/>
              <a:t>. </a:t>
            </a:r>
            <a:endParaRPr lang="en-US" sz="2400" dirty="0" smtClean="0"/>
          </a:p>
        </p:txBody>
      </p:sp>
    </p:spTree>
    <p:extLst>
      <p:ext uri="{BB962C8B-B14F-4D97-AF65-F5344CB8AC3E}">
        <p14:creationId xmlns:p14="http://schemas.microsoft.com/office/powerpoint/2010/main" val="1195317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Desistance</a:t>
            </a:r>
          </a:p>
        </p:txBody>
      </p:sp>
      <p:sp>
        <p:nvSpPr>
          <p:cNvPr id="3" name="Content Placeholder 2"/>
          <p:cNvSpPr>
            <a:spLocks noGrp="1"/>
          </p:cNvSpPr>
          <p:nvPr>
            <p:ph idx="1"/>
          </p:nvPr>
        </p:nvSpPr>
        <p:spPr/>
        <p:txBody>
          <a:bodyPr>
            <a:normAutofit fontScale="92500" lnSpcReduction="10000"/>
          </a:bodyPr>
          <a:lstStyle/>
          <a:p>
            <a:r>
              <a:rPr lang="en-US" sz="2800" i="1" dirty="0">
                <a:solidFill>
                  <a:srgbClr val="FF0000"/>
                </a:solidFill>
              </a:rPr>
              <a:t>L</a:t>
            </a:r>
            <a:r>
              <a:rPr lang="en-US" sz="2800" i="1" dirty="0" smtClean="0">
                <a:solidFill>
                  <a:srgbClr val="FF0000"/>
                </a:solidFill>
              </a:rPr>
              <a:t>ink between RJ &amp; desistance </a:t>
            </a:r>
            <a:r>
              <a:rPr lang="en-US" sz="2800" dirty="0" smtClean="0"/>
              <a:t>: moral repair tasks (reparation, apologies, accountability, acknowledgement of harm) signal to victims, community &amp; offender readiness for reform and reconciliation.</a:t>
            </a:r>
          </a:p>
          <a:p>
            <a:r>
              <a:rPr lang="en-US" sz="2800" dirty="0" smtClean="0"/>
              <a:t>What is missing is appreciation of </a:t>
            </a:r>
            <a:r>
              <a:rPr lang="en-US" sz="2800" i="1" dirty="0" smtClean="0">
                <a:solidFill>
                  <a:srgbClr val="FF0000"/>
                </a:solidFill>
              </a:rPr>
              <a:t>capacity building </a:t>
            </a:r>
            <a:r>
              <a:rPr lang="en-US" sz="2800" dirty="0" smtClean="0"/>
              <a:t>(skills, knowledge </a:t>
            </a:r>
            <a:r>
              <a:rPr lang="en-US" sz="2800" dirty="0" err="1" smtClean="0"/>
              <a:t>etc</a:t>
            </a:r>
            <a:r>
              <a:rPr lang="en-US" sz="2800" dirty="0" smtClean="0"/>
              <a:t>) in offenders and thus </a:t>
            </a:r>
            <a:r>
              <a:rPr lang="en-US" sz="2800" dirty="0"/>
              <a:t>critical role of </a:t>
            </a:r>
            <a:r>
              <a:rPr lang="en-US" sz="2800" i="1" dirty="0" smtClean="0">
                <a:solidFill>
                  <a:srgbClr val="FF0000"/>
                </a:solidFill>
              </a:rPr>
              <a:t>prudential norms </a:t>
            </a:r>
            <a:r>
              <a:rPr lang="en-US" sz="2800" dirty="0" smtClean="0"/>
              <a:t>and (therapeutic) correctional practices.</a:t>
            </a:r>
          </a:p>
          <a:p>
            <a:r>
              <a:rPr lang="en-US" sz="2800" dirty="0" smtClean="0"/>
              <a:t>THUS: desistance as traditionally conceived  more concerned with </a:t>
            </a:r>
            <a:r>
              <a:rPr lang="en-US" sz="2800" i="1" dirty="0" smtClean="0">
                <a:solidFill>
                  <a:srgbClr val="FF0000"/>
                </a:solidFill>
              </a:rPr>
              <a:t>social &amp; ethical norms &amp; related practices. </a:t>
            </a:r>
          </a:p>
          <a:p>
            <a:endParaRPr lang="en-US" sz="2800" dirty="0"/>
          </a:p>
        </p:txBody>
      </p:sp>
    </p:spTree>
    <p:extLst>
      <p:ext uri="{BB962C8B-B14F-4D97-AF65-F5344CB8AC3E}">
        <p14:creationId xmlns:p14="http://schemas.microsoft.com/office/powerpoint/2010/main" val="12195305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Correctional Rehabilitation: RNR </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Narrow focus on DRF and recently PF</a:t>
            </a:r>
          </a:p>
          <a:p>
            <a:endParaRPr lang="en-US" dirty="0" smtClean="0"/>
          </a:p>
          <a:p>
            <a:r>
              <a:rPr lang="en-US" dirty="0" smtClean="0"/>
              <a:t>Weak on post intervention practice and fails to address moral repair issues.</a:t>
            </a:r>
          </a:p>
          <a:p>
            <a:endParaRPr lang="en-US" dirty="0" smtClean="0"/>
          </a:p>
          <a:p>
            <a:r>
              <a:rPr lang="en-US" dirty="0" smtClean="0"/>
              <a:t>Mistakenly views rehabilitation as primarily capability/skill acquisition </a:t>
            </a:r>
            <a:r>
              <a:rPr lang="en-US" dirty="0" smtClean="0"/>
              <a:t>rather </a:t>
            </a:r>
            <a:r>
              <a:rPr lang="en-US" dirty="0" smtClean="0"/>
              <a:t>than hybrid normative &amp; psychological process.</a:t>
            </a:r>
          </a:p>
          <a:p>
            <a:endParaRPr lang="en-US" dirty="0" smtClean="0"/>
          </a:p>
          <a:p>
            <a:r>
              <a:rPr lang="en-US" i="1" dirty="0" smtClean="0">
                <a:solidFill>
                  <a:srgbClr val="FF0000"/>
                </a:solidFill>
              </a:rPr>
              <a:t>Technologically sophisticated but normatively naïve: ethical and social norm blindness</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30234638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lgn="ctr"/>
            <a:endParaRPr lang="en-US" dirty="0" smtClean="0"/>
          </a:p>
          <a:p>
            <a:pPr algn="ctr"/>
            <a:endParaRPr lang="en-US" dirty="0"/>
          </a:p>
          <a:p>
            <a:pPr algn="ctr"/>
            <a:r>
              <a:rPr lang="en-US" sz="4800" i="1" dirty="0" smtClean="0">
                <a:solidFill>
                  <a:srgbClr val="FF0000"/>
                </a:solidFill>
              </a:rPr>
              <a:t>Restorative Justice as a Comprehensive  Normative Framework</a:t>
            </a:r>
            <a:endParaRPr lang="en-US" sz="4800" i="1" dirty="0">
              <a:solidFill>
                <a:srgbClr val="FF0000"/>
              </a:solidFill>
            </a:endParaRPr>
          </a:p>
        </p:txBody>
      </p:sp>
    </p:spTree>
    <p:extLst>
      <p:ext uri="{BB962C8B-B14F-4D97-AF65-F5344CB8AC3E}">
        <p14:creationId xmlns:p14="http://schemas.microsoft.com/office/powerpoint/2010/main" val="21467062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a:t>
            </a:r>
            <a:r>
              <a:rPr lang="en-US" dirty="0" smtClean="0"/>
              <a:t>Justice-CNF</a:t>
            </a:r>
            <a:r>
              <a:rPr lang="en-US" dirty="0" smtClean="0"/>
              <a:t>: </a:t>
            </a:r>
            <a:r>
              <a:rPr lang="en-US" dirty="0"/>
              <a:t>Ethical Normative </a:t>
            </a:r>
            <a:r>
              <a:rPr lang="en-US" dirty="0" smtClean="0"/>
              <a:t>Dimension</a:t>
            </a:r>
            <a:endParaRPr lang="en-US" dirty="0"/>
          </a:p>
        </p:txBody>
      </p:sp>
      <p:sp>
        <p:nvSpPr>
          <p:cNvPr id="3" name="Content Placeholder 2"/>
          <p:cNvSpPr>
            <a:spLocks noGrp="1"/>
          </p:cNvSpPr>
          <p:nvPr>
            <p:ph idx="1"/>
          </p:nvPr>
        </p:nvSpPr>
        <p:spPr/>
        <p:txBody>
          <a:bodyPr>
            <a:normAutofit/>
          </a:bodyPr>
          <a:lstStyle/>
          <a:p>
            <a:r>
              <a:rPr lang="en-US" sz="2800" i="1" dirty="0">
                <a:solidFill>
                  <a:srgbClr val="FF0000"/>
                </a:solidFill>
              </a:rPr>
              <a:t>M</a:t>
            </a:r>
            <a:r>
              <a:rPr lang="en-US" sz="2800" i="1" dirty="0" smtClean="0">
                <a:solidFill>
                  <a:srgbClr val="FF0000"/>
                </a:solidFill>
              </a:rPr>
              <a:t>oral </a:t>
            </a:r>
            <a:r>
              <a:rPr lang="en-US" sz="2800" i="1" dirty="0">
                <a:solidFill>
                  <a:srgbClr val="FF0000"/>
                </a:solidFill>
              </a:rPr>
              <a:t>repair </a:t>
            </a:r>
            <a:r>
              <a:rPr lang="en-US" sz="2800" dirty="0"/>
              <a:t>:</a:t>
            </a:r>
            <a:r>
              <a:rPr lang="en-US" sz="2800" dirty="0" smtClean="0"/>
              <a:t> </a:t>
            </a:r>
            <a:r>
              <a:rPr lang="en-US" sz="2800" dirty="0"/>
              <a:t>“restoring or creating trust and hope in a shared sense of value and responsibility” </a:t>
            </a:r>
            <a:r>
              <a:rPr lang="en-US" sz="2800" dirty="0" smtClean="0"/>
              <a:t>(Walker, p</a:t>
            </a:r>
            <a:r>
              <a:rPr lang="en-US" sz="2800" dirty="0"/>
              <a:t>. 28) following the experience of intentional and unjustified harm at the hands of another person or persons. </a:t>
            </a:r>
            <a:endParaRPr lang="en-US" sz="2800" dirty="0" smtClean="0"/>
          </a:p>
          <a:p>
            <a:r>
              <a:rPr lang="en-US" sz="2800" dirty="0" smtClean="0"/>
              <a:t>Accepts </a:t>
            </a:r>
            <a:r>
              <a:rPr lang="en-US" sz="2800" dirty="0"/>
              <a:t>that all persons involved in a specific crime (i.e., victims, members of the community, offenders) should be included in any institutional response and their </a:t>
            </a:r>
            <a:r>
              <a:rPr lang="en-US" sz="2800" i="1" dirty="0">
                <a:solidFill>
                  <a:srgbClr val="FF0000"/>
                </a:solidFill>
              </a:rPr>
              <a:t>interests, perspectives, and concerns respectfully acknowledged and </a:t>
            </a:r>
            <a:r>
              <a:rPr lang="en-US" sz="2800" i="1" dirty="0" smtClean="0">
                <a:solidFill>
                  <a:srgbClr val="FF0000"/>
                </a:solidFill>
              </a:rPr>
              <a:t>addressed</a:t>
            </a:r>
            <a:r>
              <a:rPr lang="en-US" sz="2800" dirty="0"/>
              <a:t>.</a:t>
            </a:r>
            <a:endParaRPr lang="en-US" sz="2800" dirty="0" smtClean="0"/>
          </a:p>
        </p:txBody>
      </p:sp>
    </p:spTree>
    <p:extLst>
      <p:ext uri="{BB962C8B-B14F-4D97-AF65-F5344CB8AC3E}">
        <p14:creationId xmlns:p14="http://schemas.microsoft.com/office/powerpoint/2010/main" val="9783328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a:t>
            </a:r>
            <a:r>
              <a:rPr lang="en-US" dirty="0" smtClean="0"/>
              <a:t>Justice-CNF</a:t>
            </a:r>
            <a:r>
              <a:rPr lang="en-US" dirty="0" smtClean="0"/>
              <a:t>: </a:t>
            </a:r>
            <a:r>
              <a:rPr lang="en-US" dirty="0"/>
              <a:t>Ethical Normative </a:t>
            </a:r>
            <a:r>
              <a:rPr lang="en-US" dirty="0" smtClean="0"/>
              <a:t>Dimension</a:t>
            </a:r>
            <a:endParaRPr lang="en-US" dirty="0"/>
          </a:p>
        </p:txBody>
      </p:sp>
      <p:sp>
        <p:nvSpPr>
          <p:cNvPr id="3" name="Content Placeholder 2"/>
          <p:cNvSpPr>
            <a:spLocks noGrp="1"/>
          </p:cNvSpPr>
          <p:nvPr>
            <p:ph idx="1"/>
          </p:nvPr>
        </p:nvSpPr>
        <p:spPr/>
        <p:txBody>
          <a:bodyPr>
            <a:normAutofit fontScale="92500" lnSpcReduction="10000"/>
          </a:bodyPr>
          <a:lstStyle/>
          <a:p>
            <a:endParaRPr lang="en-US" sz="2800" dirty="0" smtClean="0"/>
          </a:p>
          <a:p>
            <a:r>
              <a:rPr lang="en-US" sz="2800" dirty="0" smtClean="0"/>
              <a:t>In RJ-CNF </a:t>
            </a:r>
            <a:r>
              <a:rPr lang="en-US" sz="2800" dirty="0" smtClean="0"/>
              <a:t>ethical norms function as normative constraints for </a:t>
            </a:r>
            <a:r>
              <a:rPr lang="en-US" sz="2800" i="1" dirty="0" smtClean="0">
                <a:solidFill>
                  <a:srgbClr val="FF0000"/>
                </a:solidFill>
              </a:rPr>
              <a:t>rehabilitation</a:t>
            </a:r>
            <a:r>
              <a:rPr lang="en-US" sz="2800" dirty="0" smtClean="0">
                <a:solidFill>
                  <a:srgbClr val="FF0000"/>
                </a:solidFill>
              </a:rPr>
              <a:t> </a:t>
            </a:r>
            <a:r>
              <a:rPr lang="en-US" sz="2800" dirty="0" smtClean="0"/>
              <a:t>(capacity building),RJ interventions (e.g., conferences), and </a:t>
            </a:r>
            <a:r>
              <a:rPr lang="en-US" sz="2800" i="1" dirty="0" smtClean="0">
                <a:solidFill>
                  <a:srgbClr val="FF0000"/>
                </a:solidFill>
              </a:rPr>
              <a:t>social reentry and reintegration </a:t>
            </a:r>
            <a:r>
              <a:rPr lang="en-US" sz="2800" dirty="0" smtClean="0">
                <a:solidFill>
                  <a:srgbClr val="FF0000"/>
                </a:solidFill>
              </a:rPr>
              <a:t>(e.g., work, social support)</a:t>
            </a:r>
            <a:endParaRPr lang="en-US" sz="2800" i="1" dirty="0" smtClean="0"/>
          </a:p>
          <a:p>
            <a:endParaRPr lang="en-US" sz="2800" i="1" dirty="0" smtClean="0"/>
          </a:p>
          <a:p>
            <a:r>
              <a:rPr lang="en-US" sz="2800" i="1" dirty="0">
                <a:solidFill>
                  <a:srgbClr val="FF0000"/>
                </a:solidFill>
              </a:rPr>
              <a:t>Moral </a:t>
            </a:r>
            <a:r>
              <a:rPr lang="en-US" sz="2800" i="1" dirty="0" smtClean="0">
                <a:solidFill>
                  <a:srgbClr val="FF0000"/>
                </a:solidFill>
              </a:rPr>
              <a:t>repair</a:t>
            </a:r>
            <a:r>
              <a:rPr lang="en-US" sz="2800" i="1" dirty="0" smtClean="0">
                <a:solidFill>
                  <a:srgbClr val="0070C0"/>
                </a:solidFill>
              </a:rPr>
              <a:t>: </a:t>
            </a:r>
            <a:r>
              <a:rPr lang="en-US" sz="2800" dirty="0"/>
              <a:t>normative individualism </a:t>
            </a:r>
            <a:r>
              <a:rPr lang="en-US" sz="2800" dirty="0" smtClean="0"/>
              <a:t>-the </a:t>
            </a:r>
            <a:r>
              <a:rPr lang="en-US" sz="2800" dirty="0"/>
              <a:t>interests and priorities of </a:t>
            </a:r>
            <a:r>
              <a:rPr lang="en-US" sz="2800" dirty="0" smtClean="0"/>
              <a:t>persons </a:t>
            </a:r>
            <a:r>
              <a:rPr lang="en-US" sz="2800" dirty="0"/>
              <a:t>appropriate locus of ethical </a:t>
            </a:r>
            <a:r>
              <a:rPr lang="en-US" sz="2800" dirty="0" smtClean="0"/>
              <a:t>concern; within relational networks (see Ward, 2017). </a:t>
            </a:r>
            <a:endParaRPr lang="en-US" sz="2800" i="1" dirty="0">
              <a:solidFill>
                <a:srgbClr val="0070C0"/>
              </a:solidFill>
            </a:endParaRPr>
          </a:p>
          <a:p>
            <a:endParaRPr lang="en-US" sz="2800" i="1" dirty="0" smtClean="0">
              <a:solidFill>
                <a:srgbClr val="0070C0"/>
              </a:solidFill>
            </a:endParaRPr>
          </a:p>
          <a:p>
            <a:r>
              <a:rPr lang="en-US" i="1" dirty="0">
                <a:solidFill>
                  <a:srgbClr val="FF0000"/>
                </a:solidFill>
              </a:rPr>
              <a:t>S</a:t>
            </a:r>
            <a:r>
              <a:rPr lang="en-US" i="1" dirty="0" smtClean="0">
                <a:solidFill>
                  <a:srgbClr val="FF0000"/>
                </a:solidFill>
              </a:rPr>
              <a:t>tipulates what rehabilitation tasks should be  be undertaken and why</a:t>
            </a:r>
          </a:p>
          <a:p>
            <a:endParaRPr lang="en-US" i="1" dirty="0">
              <a:solidFill>
                <a:srgbClr val="FF0000"/>
              </a:solidFill>
            </a:endParaRPr>
          </a:p>
        </p:txBody>
      </p:sp>
    </p:spTree>
    <p:extLst>
      <p:ext uri="{BB962C8B-B14F-4D97-AF65-F5344CB8AC3E}">
        <p14:creationId xmlns:p14="http://schemas.microsoft.com/office/powerpoint/2010/main" val="143902429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Prudential </a:t>
            </a:r>
            <a:r>
              <a:rPr lang="en-US" dirty="0"/>
              <a:t>Normative </a:t>
            </a:r>
            <a:r>
              <a:rPr lang="en-US" dirty="0" smtClean="0"/>
              <a:t>Dimension: </a:t>
            </a:r>
            <a:r>
              <a:rPr lang="en-US" dirty="0"/>
              <a:t>Offender </a:t>
            </a:r>
            <a:r>
              <a:rPr lang="en-US" dirty="0" smtClean="0"/>
              <a:t>Rehabilitation</a:t>
            </a:r>
            <a:endParaRPr lang="en-US" dirty="0"/>
          </a:p>
        </p:txBody>
      </p:sp>
      <p:sp>
        <p:nvSpPr>
          <p:cNvPr id="3" name="Content Placeholder 2"/>
          <p:cNvSpPr>
            <a:spLocks noGrp="1"/>
          </p:cNvSpPr>
          <p:nvPr>
            <p:ph idx="1"/>
          </p:nvPr>
        </p:nvSpPr>
        <p:spPr/>
        <p:txBody>
          <a:bodyPr>
            <a:normAutofit/>
          </a:bodyPr>
          <a:lstStyle/>
          <a:p>
            <a:r>
              <a:rPr lang="en-US" sz="2800" dirty="0"/>
              <a:t>C</a:t>
            </a:r>
            <a:r>
              <a:rPr lang="en-US" sz="2800" dirty="0" smtClean="0"/>
              <a:t>orrectional </a:t>
            </a:r>
            <a:r>
              <a:rPr lang="en-US" sz="2800" dirty="0"/>
              <a:t>intervention (treatment) programs should be designed to </a:t>
            </a:r>
            <a:r>
              <a:rPr lang="en-US" sz="2800" dirty="0" smtClean="0"/>
              <a:t>equip </a:t>
            </a:r>
            <a:r>
              <a:rPr lang="en-US" sz="2800" dirty="0"/>
              <a:t>individuals with the social &amp;</a:t>
            </a:r>
            <a:r>
              <a:rPr lang="en-US" sz="2800" dirty="0" smtClean="0"/>
              <a:t> </a:t>
            </a:r>
            <a:r>
              <a:rPr lang="en-US" sz="2800" dirty="0"/>
              <a:t>psychological resources to seek </a:t>
            </a:r>
            <a:r>
              <a:rPr lang="en-US" sz="2800" dirty="0" smtClean="0"/>
              <a:t>personally </a:t>
            </a:r>
            <a:r>
              <a:rPr lang="en-US" sz="2800" dirty="0" smtClean="0"/>
              <a:t>meaningful </a:t>
            </a:r>
            <a:r>
              <a:rPr lang="en-US" sz="2800" dirty="0" smtClean="0"/>
              <a:t> </a:t>
            </a:r>
            <a:r>
              <a:rPr lang="en-US" sz="2800" dirty="0"/>
              <a:t>goals in acceptable ways </a:t>
            </a:r>
            <a:r>
              <a:rPr lang="en-US" sz="2800" dirty="0" smtClean="0"/>
              <a:t>&amp; should </a:t>
            </a:r>
            <a:r>
              <a:rPr lang="en-US" sz="2800" dirty="0"/>
              <a:t>directly reduce offenders’ potential for committing further harmful actions against </a:t>
            </a:r>
            <a:r>
              <a:rPr lang="en-US" sz="2800" dirty="0" smtClean="0"/>
              <a:t>others (</a:t>
            </a:r>
            <a:r>
              <a:rPr lang="en-US" sz="2800" i="1" dirty="0" smtClean="0">
                <a:solidFill>
                  <a:srgbClr val="FF0000"/>
                </a:solidFill>
              </a:rPr>
              <a:t>prudential &amp; ethical tasks</a:t>
            </a:r>
            <a:r>
              <a:rPr lang="en-US" sz="2800" dirty="0" smtClean="0"/>
              <a:t>).</a:t>
            </a:r>
          </a:p>
          <a:p>
            <a:endParaRPr lang="en-US" sz="2800" dirty="0" smtClean="0"/>
          </a:p>
          <a:p>
            <a:pPr algn="ctr"/>
            <a:r>
              <a:rPr lang="en-US" sz="2800" i="1" dirty="0" smtClean="0">
                <a:solidFill>
                  <a:srgbClr val="0070C0"/>
                </a:solidFill>
              </a:rPr>
              <a:t>Ideally, should be strength based: well-being enhancing and risk reducing</a:t>
            </a:r>
            <a:endParaRPr lang="en-US" sz="2800" i="1" dirty="0">
              <a:solidFill>
                <a:srgbClr val="0070C0"/>
              </a:solidFill>
            </a:endParaRPr>
          </a:p>
        </p:txBody>
      </p:sp>
    </p:spTree>
    <p:extLst>
      <p:ext uri="{BB962C8B-B14F-4D97-AF65-F5344CB8AC3E}">
        <p14:creationId xmlns:p14="http://schemas.microsoft.com/office/powerpoint/2010/main" val="10821245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Prudential Normative Dimension: Offender Rehabilitation</a:t>
            </a:r>
          </a:p>
        </p:txBody>
      </p:sp>
      <p:sp>
        <p:nvSpPr>
          <p:cNvPr id="3" name="Content Placeholder 2"/>
          <p:cNvSpPr>
            <a:spLocks noGrp="1"/>
          </p:cNvSpPr>
          <p:nvPr>
            <p:ph idx="1"/>
          </p:nvPr>
        </p:nvSpPr>
        <p:spPr/>
        <p:txBody>
          <a:bodyPr>
            <a:normAutofit lnSpcReduction="10000"/>
          </a:bodyPr>
          <a:lstStyle/>
          <a:p>
            <a:r>
              <a:rPr lang="en-US" dirty="0"/>
              <a:t>I</a:t>
            </a:r>
            <a:r>
              <a:rPr lang="en-US" dirty="0" smtClean="0"/>
              <a:t>ntervention tasks </a:t>
            </a:r>
            <a:r>
              <a:rPr lang="en-US" dirty="0" smtClean="0"/>
              <a:t>reflects RJ norms concerned with </a:t>
            </a:r>
            <a:r>
              <a:rPr lang="en-US" i="1" dirty="0" smtClean="0">
                <a:solidFill>
                  <a:srgbClr val="FF0000"/>
                </a:solidFill>
              </a:rPr>
              <a:t>moral </a:t>
            </a:r>
            <a:r>
              <a:rPr lang="en-US" i="1" dirty="0" smtClean="0">
                <a:solidFill>
                  <a:srgbClr val="FF0000"/>
                </a:solidFill>
              </a:rPr>
              <a:t>repair</a:t>
            </a:r>
          </a:p>
          <a:p>
            <a:r>
              <a:rPr lang="en-US" i="1" dirty="0" smtClean="0">
                <a:solidFill>
                  <a:srgbClr val="FF0000"/>
                </a:solidFill>
              </a:rPr>
              <a:t> </a:t>
            </a:r>
            <a:r>
              <a:rPr lang="en-US" dirty="0"/>
              <a:t>C</a:t>
            </a:r>
            <a:r>
              <a:rPr lang="en-US" dirty="0" smtClean="0"/>
              <a:t>onsist </a:t>
            </a:r>
            <a:r>
              <a:rPr lang="en-US" dirty="0" smtClean="0"/>
              <a:t>of combination of ethical, prudential, and social norms and </a:t>
            </a:r>
            <a:r>
              <a:rPr lang="en-US" dirty="0" smtClean="0"/>
              <a:t>associated  practices:  </a:t>
            </a:r>
            <a:r>
              <a:rPr lang="en-US" i="1" dirty="0" smtClean="0">
                <a:solidFill>
                  <a:srgbClr val="FF0000"/>
                </a:solidFill>
              </a:rPr>
              <a:t>Empathy, intimacy, work.  </a:t>
            </a:r>
            <a:endParaRPr lang="en-US" i="1" dirty="0" smtClean="0">
              <a:solidFill>
                <a:srgbClr val="FF0000"/>
              </a:solidFill>
            </a:endParaRPr>
          </a:p>
          <a:p>
            <a:r>
              <a:rPr lang="en-US" dirty="0" smtClean="0"/>
              <a:t>Crucial part of repairing crime # is to acquire </a:t>
            </a:r>
            <a:r>
              <a:rPr lang="en-US" i="1" dirty="0" smtClean="0">
                <a:solidFill>
                  <a:srgbClr val="FF0000"/>
                </a:solidFill>
              </a:rPr>
              <a:t>meaningful personal identity </a:t>
            </a:r>
            <a:r>
              <a:rPr lang="en-US" dirty="0" smtClean="0"/>
              <a:t>and skills, capacities and social opportunities that facilitate translation of this into everyday social life.</a:t>
            </a:r>
            <a:endParaRPr lang="en-US" dirty="0"/>
          </a:p>
        </p:txBody>
      </p:sp>
    </p:spTree>
    <p:extLst>
      <p:ext uri="{BB962C8B-B14F-4D97-AF65-F5344CB8AC3E}">
        <p14:creationId xmlns:p14="http://schemas.microsoft.com/office/powerpoint/2010/main" val="9066005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Key References</a:t>
            </a:r>
            <a:endParaRPr lang="en-AU" dirty="0"/>
          </a:p>
        </p:txBody>
      </p:sp>
      <p:sp>
        <p:nvSpPr>
          <p:cNvPr id="3" name="Content Placeholder 2"/>
          <p:cNvSpPr>
            <a:spLocks noGrp="1"/>
          </p:cNvSpPr>
          <p:nvPr>
            <p:ph idx="1"/>
          </p:nvPr>
        </p:nvSpPr>
        <p:spPr/>
        <p:txBody>
          <a:bodyPr>
            <a:normAutofit fontScale="85000" lnSpcReduction="20000"/>
          </a:bodyPr>
          <a:lstStyle/>
          <a:p>
            <a:endParaRPr lang="en-AU" sz="2800" dirty="0" smtClean="0"/>
          </a:p>
          <a:p>
            <a:r>
              <a:rPr lang="en-GB" sz="2800" dirty="0"/>
              <a:t>*</a:t>
            </a:r>
            <a:r>
              <a:rPr lang="en-GB" sz="2800" dirty="0" smtClean="0"/>
              <a:t>Ward, T.  (2017). Restorative </a:t>
            </a:r>
            <a:r>
              <a:rPr lang="en-GB" sz="2800" dirty="0"/>
              <a:t>Justice and the Dual Role Problem Confronting </a:t>
            </a:r>
            <a:r>
              <a:rPr lang="en-GB" sz="2800" dirty="0" smtClean="0"/>
              <a:t>Practitioners</a:t>
            </a:r>
            <a:r>
              <a:rPr lang="en-US" sz="2800" dirty="0" smtClean="0"/>
              <a:t>. E</a:t>
            </a:r>
            <a:r>
              <a:rPr lang="en-US" sz="2800" dirty="0"/>
              <a:t>. </a:t>
            </a:r>
            <a:r>
              <a:rPr lang="en-US" sz="2800" dirty="0" err="1"/>
              <a:t>Zinsstag</a:t>
            </a:r>
            <a:r>
              <a:rPr lang="en-US" sz="2800" dirty="0"/>
              <a:t> &amp; M Keenan (Eds.), </a:t>
            </a:r>
            <a:r>
              <a:rPr lang="en-US" sz="2800" i="1" dirty="0"/>
              <a:t>Restorative Responses to Sexual Violence: Legal, Social and Therapeutic </a:t>
            </a:r>
            <a:r>
              <a:rPr lang="en-US" sz="2800" i="1" dirty="0" smtClean="0"/>
              <a:t>Dimensions. </a:t>
            </a:r>
            <a:r>
              <a:rPr lang="en-US" sz="2800" dirty="0"/>
              <a:t>London, UK: Routledge. </a:t>
            </a:r>
            <a:r>
              <a:rPr lang="en-US" sz="2800" i="1" dirty="0"/>
              <a:t> </a:t>
            </a:r>
            <a:endParaRPr lang="en-AU" sz="2800" dirty="0" smtClean="0"/>
          </a:p>
          <a:p>
            <a:r>
              <a:rPr lang="en-AU" sz="2800" dirty="0" smtClean="0"/>
              <a:t>*Ward</a:t>
            </a:r>
            <a:r>
              <a:rPr lang="en-AU" sz="2800" dirty="0"/>
              <a:t>, T., Fox, A., &amp; Garber M. (2014).  Restorative justice, offender rehabilitation, and desistance. </a:t>
            </a:r>
            <a:r>
              <a:rPr lang="en-AU" sz="2800" i="1" dirty="0"/>
              <a:t> Restorative Justice: An International Journal, 2, </a:t>
            </a:r>
            <a:r>
              <a:rPr lang="en-AU" sz="2800" dirty="0"/>
              <a:t>24-42</a:t>
            </a:r>
            <a:r>
              <a:rPr lang="en-AU" sz="2800" i="1" dirty="0"/>
              <a:t>.</a:t>
            </a:r>
            <a:r>
              <a:rPr lang="en-AU" sz="2800" dirty="0"/>
              <a:t> </a:t>
            </a:r>
            <a:endParaRPr lang="en-AU" sz="2800" dirty="0" smtClean="0"/>
          </a:p>
          <a:p>
            <a:r>
              <a:rPr lang="en-AU" sz="2800" dirty="0" smtClean="0"/>
              <a:t>*Ward</a:t>
            </a:r>
            <a:r>
              <a:rPr lang="en-AU" sz="2800" dirty="0"/>
              <a:t>, T., Gannon, T , &amp; Fortune, C. (2015). Restorative Justice informed moral acquaintance: Resolving the dual relationship problem in forensic and correctional psychology. </a:t>
            </a:r>
            <a:r>
              <a:rPr lang="en-US" sz="2800" i="1" dirty="0"/>
              <a:t>Criminal Justice and Behavior, 42, </a:t>
            </a:r>
            <a:r>
              <a:rPr lang="en-US" sz="2800" dirty="0" smtClean="0"/>
              <a:t>45-57</a:t>
            </a:r>
            <a:r>
              <a:rPr lang="en-US" sz="2800" i="1" dirty="0"/>
              <a:t>.</a:t>
            </a:r>
            <a:endParaRPr lang="en-AU" sz="2800" dirty="0" smtClean="0"/>
          </a:p>
          <a:p>
            <a:r>
              <a:rPr lang="en-AU" sz="2800" dirty="0" smtClean="0"/>
              <a:t>*Ward</a:t>
            </a:r>
            <a:r>
              <a:rPr lang="en-AU" sz="2800" dirty="0"/>
              <a:t>, T. &amp; </a:t>
            </a:r>
            <a:r>
              <a:rPr lang="en-AU" sz="2800" dirty="0" err="1"/>
              <a:t>Langlands</a:t>
            </a:r>
            <a:r>
              <a:rPr lang="en-AU" sz="2800" dirty="0"/>
              <a:t>, R.  (2009).  Repairing the rupture: Restorative justice and offender rehabilitation.  </a:t>
            </a:r>
            <a:r>
              <a:rPr lang="en-AU" sz="2800" i="1" dirty="0"/>
              <a:t>Aggression and Violent </a:t>
            </a:r>
            <a:r>
              <a:rPr lang="en-AU" sz="2800" i="1" dirty="0" err="1"/>
              <a:t>Behavior</a:t>
            </a:r>
            <a:r>
              <a:rPr lang="en-AU" sz="2800" i="1" dirty="0"/>
              <a:t>, 14, </a:t>
            </a:r>
            <a:r>
              <a:rPr lang="en-AU" sz="2800" dirty="0"/>
              <a:t>205-214. </a:t>
            </a:r>
            <a:endParaRPr lang="en-US" sz="2800" dirty="0" smtClean="0"/>
          </a:p>
        </p:txBody>
      </p:sp>
    </p:spTree>
    <p:extLst>
      <p:ext uri="{BB962C8B-B14F-4D97-AF65-F5344CB8AC3E}">
        <p14:creationId xmlns:p14="http://schemas.microsoft.com/office/powerpoint/2010/main" val="140262247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Normative Dimension: </a:t>
            </a:r>
            <a:r>
              <a:rPr lang="en-US" dirty="0" smtClean="0"/>
              <a:t>Desistance</a:t>
            </a:r>
            <a:endParaRPr lang="en-US" dirty="0"/>
          </a:p>
        </p:txBody>
      </p:sp>
      <p:sp>
        <p:nvSpPr>
          <p:cNvPr id="3" name="Content Placeholder 2"/>
          <p:cNvSpPr>
            <a:spLocks noGrp="1"/>
          </p:cNvSpPr>
          <p:nvPr>
            <p:ph idx="1"/>
          </p:nvPr>
        </p:nvSpPr>
        <p:spPr/>
        <p:txBody>
          <a:bodyPr>
            <a:normAutofit fontScale="92500" lnSpcReduction="20000"/>
          </a:bodyPr>
          <a:lstStyle/>
          <a:p>
            <a:r>
              <a:rPr lang="en-US" dirty="0"/>
              <a:t>D</a:t>
            </a:r>
            <a:r>
              <a:rPr lang="en-US" dirty="0" smtClean="0"/>
              <a:t>esistance processes </a:t>
            </a:r>
            <a:r>
              <a:rPr lang="en-US" dirty="0"/>
              <a:t>‘natural’ or artificial (i.e., socially created) </a:t>
            </a:r>
            <a:r>
              <a:rPr lang="en-US" i="1" dirty="0">
                <a:solidFill>
                  <a:srgbClr val="FF0000"/>
                </a:solidFill>
              </a:rPr>
              <a:t>hooks for change </a:t>
            </a:r>
            <a:r>
              <a:rPr lang="en-US" dirty="0"/>
              <a:t>that offer offenders </a:t>
            </a:r>
            <a:r>
              <a:rPr lang="en-US" dirty="0" smtClean="0"/>
              <a:t>chance </a:t>
            </a:r>
            <a:r>
              <a:rPr lang="en-US" dirty="0"/>
              <a:t>to re enter the community and to (re) establish themselves as productive </a:t>
            </a:r>
            <a:r>
              <a:rPr lang="en-US" dirty="0" smtClean="0"/>
              <a:t>citizens.</a:t>
            </a:r>
          </a:p>
          <a:p>
            <a:r>
              <a:rPr lang="en-US" dirty="0"/>
              <a:t>E</a:t>
            </a:r>
            <a:r>
              <a:rPr lang="en-US" dirty="0" smtClean="0"/>
              <a:t>xperience </a:t>
            </a:r>
            <a:r>
              <a:rPr lang="en-US" dirty="0"/>
              <a:t>of RJ </a:t>
            </a:r>
            <a:r>
              <a:rPr lang="en-US" dirty="0" smtClean="0"/>
              <a:t>guided interventions </a:t>
            </a:r>
            <a:r>
              <a:rPr lang="en-US" dirty="0"/>
              <a:t>and having acquired a range of adaptive psychological and social skills through involvement in correctional programs, offenders will be better placed to capitalize on desistance moments, or hooks for change. </a:t>
            </a:r>
            <a:r>
              <a:rPr lang="en-US" dirty="0" smtClean="0"/>
              <a:t> </a:t>
            </a:r>
            <a:endParaRPr lang="en-US" dirty="0"/>
          </a:p>
        </p:txBody>
      </p:sp>
    </p:spTree>
    <p:extLst>
      <p:ext uri="{BB962C8B-B14F-4D97-AF65-F5344CB8AC3E}">
        <p14:creationId xmlns:p14="http://schemas.microsoft.com/office/powerpoint/2010/main" val="177145728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Social Normative Dimension: Desistance</a:t>
            </a:r>
          </a:p>
        </p:txBody>
      </p:sp>
      <p:sp>
        <p:nvSpPr>
          <p:cNvPr id="3" name="Content Placeholder 2"/>
          <p:cNvSpPr>
            <a:spLocks noGrp="1"/>
          </p:cNvSpPr>
          <p:nvPr>
            <p:ph idx="1"/>
          </p:nvPr>
        </p:nvSpPr>
        <p:spPr/>
        <p:txBody>
          <a:bodyPr>
            <a:normAutofit/>
          </a:bodyPr>
          <a:lstStyle/>
          <a:p>
            <a:r>
              <a:rPr lang="en-US" dirty="0" smtClean="0"/>
              <a:t>Humanistic and </a:t>
            </a:r>
            <a:r>
              <a:rPr lang="en-US" dirty="0"/>
              <a:t>egalitarian orientation of </a:t>
            </a:r>
            <a:r>
              <a:rPr lang="en-US" dirty="0" smtClean="0"/>
              <a:t>RJ-NF </a:t>
            </a:r>
            <a:r>
              <a:rPr lang="en-US" dirty="0"/>
              <a:t>ideas </a:t>
            </a:r>
            <a:r>
              <a:rPr lang="en-US" dirty="0" smtClean="0"/>
              <a:t>shape </a:t>
            </a:r>
            <a:r>
              <a:rPr lang="en-US" dirty="0"/>
              <a:t>the way correctional interventions are carried out and also ensure that community interventions and supports are responsive to the interests of offenders as well as those of victims and members of the community</a:t>
            </a:r>
            <a:r>
              <a:rPr lang="en-US" dirty="0" smtClean="0"/>
              <a:t>.</a:t>
            </a:r>
          </a:p>
        </p:txBody>
      </p:sp>
    </p:spTree>
    <p:extLst>
      <p:ext uri="{BB962C8B-B14F-4D97-AF65-F5344CB8AC3E}">
        <p14:creationId xmlns:p14="http://schemas.microsoft.com/office/powerpoint/2010/main" val="18108272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p:txBody>
          <a:bodyPr>
            <a:normAutofit/>
          </a:bodyPr>
          <a:lstStyle/>
          <a:p>
            <a:r>
              <a:rPr lang="en-US" dirty="0" smtClean="0"/>
              <a:t>RJ-CNF </a:t>
            </a:r>
            <a:r>
              <a:rPr lang="en-US" dirty="0" smtClean="0"/>
              <a:t>is a hybrid normative framework concerned with </a:t>
            </a:r>
            <a:r>
              <a:rPr lang="en-US" i="1" dirty="0" smtClean="0">
                <a:solidFill>
                  <a:srgbClr val="FF0000"/>
                </a:solidFill>
              </a:rPr>
              <a:t>moral repair tasks.</a:t>
            </a:r>
          </a:p>
          <a:p>
            <a:r>
              <a:rPr lang="en-US" dirty="0" smtClean="0"/>
              <a:t>It is the  “glue” that ensures </a:t>
            </a:r>
            <a:r>
              <a:rPr lang="en-US" dirty="0"/>
              <a:t>that </a:t>
            </a:r>
            <a:r>
              <a:rPr lang="en-US" dirty="0" smtClean="0"/>
              <a:t>rehabilitation ethical</a:t>
            </a:r>
            <a:r>
              <a:rPr lang="en-US" dirty="0"/>
              <a:t>, prudential, and social norms are seamlessly linked and embodied in the different phases of offender’s </a:t>
            </a:r>
            <a:r>
              <a:rPr lang="en-US" dirty="0" smtClean="0"/>
              <a:t>journey:</a:t>
            </a:r>
          </a:p>
          <a:p>
            <a:pPr lvl="1"/>
            <a:r>
              <a:rPr lang="en-US" i="1" dirty="0">
                <a:solidFill>
                  <a:srgbClr val="FF0000"/>
                </a:solidFill>
              </a:rPr>
              <a:t>S</a:t>
            </a:r>
            <a:r>
              <a:rPr lang="en-US" i="1" dirty="0" smtClean="0">
                <a:solidFill>
                  <a:srgbClr val="FF0000"/>
                </a:solidFill>
              </a:rPr>
              <a:t>anction </a:t>
            </a:r>
          </a:p>
          <a:p>
            <a:pPr lvl="1"/>
            <a:r>
              <a:rPr lang="en-US" i="1" dirty="0">
                <a:solidFill>
                  <a:srgbClr val="FF0000"/>
                </a:solidFill>
              </a:rPr>
              <a:t>I</a:t>
            </a:r>
            <a:r>
              <a:rPr lang="en-US" i="1" dirty="0" smtClean="0">
                <a:solidFill>
                  <a:srgbClr val="FF0000"/>
                </a:solidFill>
              </a:rPr>
              <a:t>ntervention</a:t>
            </a:r>
            <a:r>
              <a:rPr lang="en-US" i="1" dirty="0">
                <a:solidFill>
                  <a:srgbClr val="FF0000"/>
                </a:solidFill>
              </a:rPr>
              <a:t>, </a:t>
            </a:r>
            <a:endParaRPr lang="en-US" i="1" dirty="0" smtClean="0">
              <a:solidFill>
                <a:srgbClr val="FF0000"/>
              </a:solidFill>
            </a:endParaRPr>
          </a:p>
          <a:p>
            <a:pPr lvl="1"/>
            <a:r>
              <a:rPr lang="en-US" i="1" dirty="0" smtClean="0">
                <a:solidFill>
                  <a:srgbClr val="FF0000"/>
                </a:solidFill>
              </a:rPr>
              <a:t>(Re)integration </a:t>
            </a:r>
            <a:endParaRPr lang="en-US" i="1" dirty="0">
              <a:solidFill>
                <a:srgbClr val="FF0000"/>
              </a:solidFill>
            </a:endParaRPr>
          </a:p>
          <a:p>
            <a:endParaRPr lang="en-US" dirty="0"/>
          </a:p>
        </p:txBody>
      </p:sp>
    </p:spTree>
    <p:extLst>
      <p:ext uri="{BB962C8B-B14F-4D97-AF65-F5344CB8AC3E}">
        <p14:creationId xmlns:p14="http://schemas.microsoft.com/office/powerpoint/2010/main" val="74928775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Basic Argument</a:t>
            </a:r>
          </a:p>
        </p:txBody>
      </p:sp>
      <p:sp>
        <p:nvSpPr>
          <p:cNvPr id="3" name="Content Placeholder 2"/>
          <p:cNvSpPr>
            <a:spLocks noGrp="1"/>
          </p:cNvSpPr>
          <p:nvPr>
            <p:ph idx="1"/>
          </p:nvPr>
        </p:nvSpPr>
        <p:spPr/>
        <p:txBody>
          <a:bodyPr>
            <a:normAutofit fontScale="92500" lnSpcReduction="20000"/>
          </a:bodyPr>
          <a:lstStyle/>
          <a:p>
            <a:r>
              <a:rPr lang="en-US" sz="2800" dirty="0" smtClean="0"/>
              <a:t>Desistance, correctional rehabilitation, &amp; traditional RJ interventions on their own unable to provide adequate practice guidance</a:t>
            </a:r>
          </a:p>
          <a:p>
            <a:endParaRPr lang="en-US" sz="2800" dirty="0" smtClean="0"/>
          </a:p>
          <a:p>
            <a:r>
              <a:rPr lang="en-US" sz="2800" dirty="0" smtClean="0"/>
              <a:t>Each lacks comprehensiveness and also fails to include full range of necessary norms and their </a:t>
            </a:r>
            <a:r>
              <a:rPr lang="en-US" sz="2800" dirty="0" smtClean="0"/>
              <a:t>practices: </a:t>
            </a:r>
            <a:r>
              <a:rPr lang="en-US" sz="2800" i="1" dirty="0" smtClean="0">
                <a:solidFill>
                  <a:srgbClr val="FF0000"/>
                </a:solidFill>
              </a:rPr>
              <a:t>different lens? </a:t>
            </a:r>
            <a:endParaRPr lang="en-US" sz="2800" i="1" dirty="0">
              <a:solidFill>
                <a:srgbClr val="FF0000"/>
              </a:solidFill>
            </a:endParaRPr>
          </a:p>
          <a:p>
            <a:endParaRPr lang="en-US" sz="2800" i="1" dirty="0">
              <a:solidFill>
                <a:srgbClr val="0070C0"/>
              </a:solidFill>
            </a:endParaRPr>
          </a:p>
          <a:p>
            <a:r>
              <a:rPr lang="en-US" sz="2800" dirty="0" smtClean="0"/>
              <a:t>Solution is to view   RJ-NF  </a:t>
            </a:r>
            <a:r>
              <a:rPr lang="en-US" sz="2800" dirty="0"/>
              <a:t>a</a:t>
            </a:r>
            <a:r>
              <a:rPr lang="en-US" sz="2800" dirty="0" smtClean="0"/>
              <a:t>s a </a:t>
            </a:r>
            <a:r>
              <a:rPr lang="en-US" sz="2800" i="1" dirty="0" smtClean="0"/>
              <a:t>“</a:t>
            </a:r>
            <a:r>
              <a:rPr lang="en-US" sz="2800" i="1" dirty="0" smtClean="0">
                <a:solidFill>
                  <a:srgbClr val="FF0000"/>
                </a:solidFill>
              </a:rPr>
              <a:t>hybrid” normative framework: A form of moral repair</a:t>
            </a:r>
          </a:p>
          <a:p>
            <a:endParaRPr lang="en-US" sz="2800" dirty="0" smtClean="0"/>
          </a:p>
          <a:p>
            <a:r>
              <a:rPr lang="en-US" sz="2800" dirty="0" smtClean="0"/>
              <a:t> Can overcome limitations of narrow RJ, correctional, &amp; desistance models: </a:t>
            </a:r>
            <a:r>
              <a:rPr lang="en-US" sz="2800" i="1" dirty="0" smtClean="0">
                <a:solidFill>
                  <a:srgbClr val="FF0000"/>
                </a:solidFill>
              </a:rPr>
              <a:t>ethical, prudential, &amp; social norms and associated </a:t>
            </a:r>
            <a:r>
              <a:rPr lang="en-US" sz="2800" i="1" dirty="0" smtClean="0">
                <a:solidFill>
                  <a:srgbClr val="FF0000"/>
                </a:solidFill>
              </a:rPr>
              <a:t>practices seamlessly linked</a:t>
            </a:r>
            <a:endParaRPr lang="en-US" sz="2800" i="1" dirty="0" smtClean="0">
              <a:solidFill>
                <a:srgbClr val="FF0000"/>
              </a:solidFill>
            </a:endParaRPr>
          </a:p>
          <a:p>
            <a:pPr lvl="1"/>
            <a:endParaRPr lang="en-US" i="1" dirty="0" smtClean="0">
              <a:solidFill>
                <a:srgbClr val="0070C0"/>
              </a:solidFill>
            </a:endParaRPr>
          </a:p>
          <a:p>
            <a:pPr lvl="1"/>
            <a:endParaRPr lang="en-US" dirty="0" smtClean="0"/>
          </a:p>
          <a:p>
            <a:endParaRPr lang="en-US" dirty="0"/>
          </a:p>
        </p:txBody>
      </p:sp>
    </p:spTree>
    <p:extLst>
      <p:ext uri="{BB962C8B-B14F-4D97-AF65-F5344CB8AC3E}">
        <p14:creationId xmlns:p14="http://schemas.microsoft.com/office/powerpoint/2010/main" val="2588576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are Norms?</a:t>
            </a:r>
            <a:endParaRPr lang="en-US" dirty="0"/>
          </a:p>
        </p:txBody>
      </p:sp>
      <p:sp>
        <p:nvSpPr>
          <p:cNvPr id="3" name="Content Placeholder 2"/>
          <p:cNvSpPr>
            <a:spLocks noGrp="1"/>
          </p:cNvSpPr>
          <p:nvPr>
            <p:ph idx="1"/>
          </p:nvPr>
        </p:nvSpPr>
        <p:spPr/>
        <p:txBody>
          <a:bodyPr>
            <a:normAutofit lnSpcReduction="10000"/>
          </a:bodyPr>
          <a:lstStyle/>
          <a:p>
            <a:r>
              <a:rPr lang="en-US" dirty="0"/>
              <a:t>Norms are specific </a:t>
            </a:r>
            <a:r>
              <a:rPr lang="en-US" i="1" dirty="0" smtClean="0">
                <a:solidFill>
                  <a:srgbClr val="FF0000"/>
                </a:solidFill>
              </a:rPr>
              <a:t>“rules” </a:t>
            </a:r>
            <a:r>
              <a:rPr lang="en-US" dirty="0"/>
              <a:t>partly constituted from general value principles that require people to act in certain </a:t>
            </a:r>
            <a:r>
              <a:rPr lang="en-US" dirty="0" smtClean="0"/>
              <a:t>ways: benefits &amp; harms</a:t>
            </a:r>
          </a:p>
          <a:p>
            <a:pPr lvl="2"/>
            <a:r>
              <a:rPr lang="en-US" i="1" dirty="0" smtClean="0">
                <a:solidFill>
                  <a:srgbClr val="0070C0"/>
                </a:solidFill>
              </a:rPr>
              <a:t>Ethical norms</a:t>
            </a:r>
            <a:r>
              <a:rPr lang="en-US" dirty="0"/>
              <a:t>:</a:t>
            </a:r>
            <a:r>
              <a:rPr lang="en-US" dirty="0" smtClean="0"/>
              <a:t> define </a:t>
            </a:r>
            <a:r>
              <a:rPr lang="en-US" dirty="0"/>
              <a:t>what are right or wrong actions and good or bad outcomes (or personal characteristics) </a:t>
            </a:r>
            <a:r>
              <a:rPr lang="en-US" i="1" dirty="0">
                <a:solidFill>
                  <a:srgbClr val="FF0000"/>
                </a:solidFill>
              </a:rPr>
              <a:t>across all </a:t>
            </a:r>
            <a:r>
              <a:rPr lang="en-US" i="1" dirty="0" smtClean="0">
                <a:solidFill>
                  <a:srgbClr val="FF0000"/>
                </a:solidFill>
              </a:rPr>
              <a:t>practices.</a:t>
            </a:r>
          </a:p>
          <a:p>
            <a:pPr lvl="2"/>
            <a:r>
              <a:rPr lang="en-US" i="1" dirty="0" smtClean="0">
                <a:solidFill>
                  <a:srgbClr val="0070C0"/>
                </a:solidFill>
              </a:rPr>
              <a:t>Prudential norms</a:t>
            </a:r>
            <a:r>
              <a:rPr lang="en-US" dirty="0" smtClean="0">
                <a:solidFill>
                  <a:srgbClr val="0070C0"/>
                </a:solidFill>
              </a:rPr>
              <a:t>: </a:t>
            </a:r>
            <a:r>
              <a:rPr lang="en-US" dirty="0" smtClean="0">
                <a:solidFill>
                  <a:srgbClr val="0070C0"/>
                </a:solidFill>
              </a:rPr>
              <a:t>(</a:t>
            </a:r>
            <a:r>
              <a:rPr lang="en-US" dirty="0" smtClean="0">
                <a:solidFill>
                  <a:srgbClr val="0070C0"/>
                </a:solidFill>
              </a:rPr>
              <a:t>“</a:t>
            </a:r>
            <a:r>
              <a:rPr lang="en-US" i="1" dirty="0">
                <a:solidFill>
                  <a:srgbClr val="0070C0"/>
                </a:solidFill>
              </a:rPr>
              <a:t>natural </a:t>
            </a:r>
            <a:r>
              <a:rPr lang="en-US" i="1" dirty="0" smtClean="0">
                <a:solidFill>
                  <a:srgbClr val="0070C0"/>
                </a:solidFill>
              </a:rPr>
              <a:t>norms”) </a:t>
            </a:r>
            <a:r>
              <a:rPr lang="en-US" dirty="0" smtClean="0"/>
              <a:t>relate </a:t>
            </a:r>
            <a:r>
              <a:rPr lang="en-US" dirty="0" smtClean="0"/>
              <a:t>to well-being concerns</a:t>
            </a:r>
          </a:p>
          <a:p>
            <a:pPr lvl="2"/>
            <a:r>
              <a:rPr lang="en-US" i="1" dirty="0">
                <a:solidFill>
                  <a:srgbClr val="0070C0"/>
                </a:solidFill>
              </a:rPr>
              <a:t>S</a:t>
            </a:r>
            <a:r>
              <a:rPr lang="en-US" i="1" dirty="0" smtClean="0">
                <a:solidFill>
                  <a:srgbClr val="0070C0"/>
                </a:solidFill>
              </a:rPr>
              <a:t>ocial norms</a:t>
            </a:r>
            <a:r>
              <a:rPr lang="en-US" dirty="0" smtClean="0">
                <a:solidFill>
                  <a:srgbClr val="0070C0"/>
                </a:solidFill>
              </a:rPr>
              <a:t>:  </a:t>
            </a:r>
            <a:r>
              <a:rPr lang="en-US" dirty="0" smtClean="0"/>
              <a:t>relate</a:t>
            </a:r>
            <a:r>
              <a:rPr lang="en-US" dirty="0" smtClean="0">
                <a:solidFill>
                  <a:srgbClr val="0070C0"/>
                </a:solidFill>
              </a:rPr>
              <a:t> </a:t>
            </a:r>
            <a:r>
              <a:rPr lang="en-US" dirty="0" smtClean="0"/>
              <a:t>to appropriate functioning of institutions etc</a:t>
            </a:r>
            <a:r>
              <a:rPr lang="en-US" dirty="0" smtClean="0"/>
              <a:t>.</a:t>
            </a:r>
            <a:endParaRPr lang="en-US" dirty="0" smtClean="0"/>
          </a:p>
        </p:txBody>
      </p:sp>
    </p:spTree>
    <p:extLst>
      <p:ext uri="{BB962C8B-B14F-4D97-AF65-F5344CB8AC3E}">
        <p14:creationId xmlns:p14="http://schemas.microsoft.com/office/powerpoint/2010/main" val="1529097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Restorative Justice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RJ </a:t>
            </a:r>
            <a:r>
              <a:rPr lang="en-US" dirty="0"/>
              <a:t>is </a:t>
            </a:r>
            <a:r>
              <a:rPr lang="en-US" b="1" dirty="0"/>
              <a:t>“</a:t>
            </a:r>
            <a:r>
              <a:rPr lang="en-US" dirty="0"/>
              <a:t>an option for doing justice after the occurrence of an offence that is primarily oriented towards repairing the individual, relational, and social harm caused by that offence</a:t>
            </a:r>
            <a:r>
              <a:rPr lang="en-US" b="1" dirty="0"/>
              <a:t>” </a:t>
            </a:r>
            <a:r>
              <a:rPr lang="en-US" dirty="0"/>
              <a:t>(</a:t>
            </a:r>
            <a:r>
              <a:rPr lang="en-US" dirty="0" err="1"/>
              <a:t>Walgrave</a:t>
            </a:r>
            <a:r>
              <a:rPr lang="en-US" dirty="0"/>
              <a:t>, 2008, p. 21). </a:t>
            </a:r>
          </a:p>
          <a:p>
            <a:endParaRPr lang="en-US" sz="3000" dirty="0" smtClean="0"/>
          </a:p>
          <a:p>
            <a:r>
              <a:rPr lang="en-US" sz="3000" dirty="0" smtClean="0"/>
              <a:t>Assumes  an </a:t>
            </a:r>
            <a:r>
              <a:rPr lang="en-US" sz="3000" dirty="0" smtClean="0">
                <a:solidFill>
                  <a:srgbClr val="FF0000"/>
                </a:solidFill>
              </a:rPr>
              <a:t>egalitarian</a:t>
            </a:r>
            <a:r>
              <a:rPr lang="en-US" sz="3000" dirty="0" smtClean="0"/>
              <a:t> &amp;  </a:t>
            </a:r>
            <a:r>
              <a:rPr lang="en-US" sz="3000" i="1" dirty="0" smtClean="0">
                <a:solidFill>
                  <a:srgbClr val="FF0000"/>
                </a:solidFill>
              </a:rPr>
              <a:t>relational </a:t>
            </a:r>
            <a:r>
              <a:rPr lang="en-US" sz="3000" i="1" dirty="0">
                <a:solidFill>
                  <a:srgbClr val="FF0000"/>
                </a:solidFill>
              </a:rPr>
              <a:t>ethical </a:t>
            </a:r>
            <a:r>
              <a:rPr lang="en-US" sz="3000" i="1" dirty="0" smtClean="0">
                <a:solidFill>
                  <a:srgbClr val="FF0000"/>
                </a:solidFill>
              </a:rPr>
              <a:t>theory </a:t>
            </a:r>
            <a:r>
              <a:rPr lang="en-US" sz="3000" dirty="0" smtClean="0"/>
              <a:t>which meshes </a:t>
            </a:r>
            <a:r>
              <a:rPr lang="en-US" sz="3000" dirty="0"/>
              <a:t>well with human beings </a:t>
            </a:r>
            <a:r>
              <a:rPr lang="en-US" sz="3000" dirty="0" smtClean="0"/>
              <a:t>“natural” desire </a:t>
            </a:r>
            <a:r>
              <a:rPr lang="en-US" sz="3000" dirty="0"/>
              <a:t>to punish </a:t>
            </a:r>
            <a:r>
              <a:rPr lang="en-US" sz="3000" dirty="0" smtClean="0"/>
              <a:t>and </a:t>
            </a:r>
            <a:r>
              <a:rPr lang="en-US" sz="3000" dirty="0"/>
              <a:t>to </a:t>
            </a:r>
            <a:r>
              <a:rPr lang="en-US" sz="3000" dirty="0" smtClean="0"/>
              <a:t>forgive</a:t>
            </a:r>
          </a:p>
          <a:p>
            <a:endParaRPr lang="en-US" sz="3000" i="1" dirty="0">
              <a:solidFill>
                <a:srgbClr val="FF0000"/>
              </a:solidFill>
            </a:endParaRPr>
          </a:p>
          <a:p>
            <a:r>
              <a:rPr lang="en-US" sz="3000" i="1" dirty="0" smtClean="0">
                <a:solidFill>
                  <a:srgbClr val="FF0000"/>
                </a:solidFill>
              </a:rPr>
              <a:t>Patchwork of ideas, values and practices</a:t>
            </a:r>
            <a:endParaRPr lang="en-US" sz="3000" i="1" dirty="0">
              <a:solidFill>
                <a:srgbClr val="FF0000"/>
              </a:solidFill>
            </a:endParaRPr>
          </a:p>
        </p:txBody>
      </p:sp>
    </p:spTree>
    <p:extLst>
      <p:ext uri="{BB962C8B-B14F-4D97-AF65-F5344CB8AC3E}">
        <p14:creationId xmlns:p14="http://schemas.microsoft.com/office/powerpoint/2010/main" val="2227530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t>
            </a:r>
            <a:r>
              <a:rPr lang="en-US" dirty="0" smtClean="0"/>
              <a:t>and Offender Rehabilitation</a:t>
            </a:r>
            <a:endParaRPr lang="en-US" dirty="0"/>
          </a:p>
        </p:txBody>
      </p:sp>
      <p:sp>
        <p:nvSpPr>
          <p:cNvPr id="3" name="Content Placeholder 2"/>
          <p:cNvSpPr>
            <a:spLocks noGrp="1"/>
          </p:cNvSpPr>
          <p:nvPr>
            <p:ph idx="1"/>
          </p:nvPr>
        </p:nvSpPr>
        <p:spPr/>
        <p:txBody>
          <a:bodyPr>
            <a:normAutofit fontScale="92500" lnSpcReduction="20000"/>
          </a:bodyPr>
          <a:lstStyle/>
          <a:p>
            <a:r>
              <a:rPr lang="en-US" dirty="0" smtClean="0"/>
              <a:t>How do RJ  theorists and practitioners approach offender rehabilitation?</a:t>
            </a:r>
          </a:p>
          <a:p>
            <a:endParaRPr lang="en-US" dirty="0" smtClean="0"/>
          </a:p>
          <a:p>
            <a:r>
              <a:rPr lang="en-US" i="1" dirty="0" smtClean="0">
                <a:solidFill>
                  <a:srgbClr val="FF0000"/>
                </a:solidFill>
              </a:rPr>
              <a:t>Evidence </a:t>
            </a:r>
            <a:r>
              <a:rPr lang="en-US" i="1" dirty="0">
                <a:solidFill>
                  <a:srgbClr val="FF0000"/>
                </a:solidFill>
              </a:rPr>
              <a:t>based models </a:t>
            </a:r>
            <a:r>
              <a:rPr lang="en-US" dirty="0"/>
              <a:t>of offender rehabilitation are commonly used by practitioners working within the correctional justice </a:t>
            </a:r>
            <a:r>
              <a:rPr lang="en-US" dirty="0" smtClean="0"/>
              <a:t>system </a:t>
            </a:r>
            <a:r>
              <a:rPr lang="en-US" dirty="0"/>
              <a:t>(Andrews &amp; </a:t>
            </a:r>
            <a:r>
              <a:rPr lang="en-US" dirty="0" err="1" smtClean="0"/>
              <a:t>Bonta</a:t>
            </a:r>
            <a:r>
              <a:rPr lang="en-US" dirty="0" smtClean="0"/>
              <a:t>, 2010).</a:t>
            </a:r>
          </a:p>
          <a:p>
            <a:endParaRPr lang="en-US" dirty="0" smtClean="0"/>
          </a:p>
          <a:p>
            <a:r>
              <a:rPr lang="en-US" dirty="0" smtClean="0"/>
              <a:t>Not typically </a:t>
            </a:r>
            <a:r>
              <a:rPr lang="en-US" dirty="0"/>
              <a:t>utilized or referred to by restorative justice advocates when outlining a comprehensive ethical response to crime</a:t>
            </a:r>
            <a:r>
              <a:rPr lang="en-US" dirty="0" smtClean="0"/>
              <a:t>.</a:t>
            </a:r>
          </a:p>
          <a:p>
            <a:endParaRPr lang="en-US" dirty="0"/>
          </a:p>
        </p:txBody>
      </p:sp>
    </p:spTree>
    <p:extLst>
      <p:ext uri="{BB962C8B-B14F-4D97-AF65-F5344CB8AC3E}">
        <p14:creationId xmlns:p14="http://schemas.microsoft.com/office/powerpoint/2010/main" val="179384981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Offender Rehabilitation</a:t>
            </a:r>
          </a:p>
        </p:txBody>
      </p:sp>
      <p:sp>
        <p:nvSpPr>
          <p:cNvPr id="3" name="Content Placeholder 2"/>
          <p:cNvSpPr>
            <a:spLocks noGrp="1"/>
          </p:cNvSpPr>
          <p:nvPr>
            <p:ph idx="1"/>
          </p:nvPr>
        </p:nvSpPr>
        <p:spPr/>
        <p:txBody>
          <a:bodyPr>
            <a:normAutofit lnSpcReduction="10000"/>
          </a:bodyPr>
          <a:lstStyle/>
          <a:p>
            <a:endParaRPr lang="en-US" dirty="0" smtClean="0"/>
          </a:p>
          <a:p>
            <a:r>
              <a:rPr lang="en-US" dirty="0" smtClean="0"/>
              <a:t>Two </a:t>
            </a:r>
            <a:r>
              <a:rPr lang="en-US" dirty="0"/>
              <a:t>perspectives concerning the relationship between RJ and offender </a:t>
            </a:r>
            <a:r>
              <a:rPr lang="en-US" dirty="0" smtClean="0"/>
              <a:t>rehabilitation:</a:t>
            </a:r>
          </a:p>
          <a:p>
            <a:endParaRPr lang="en-US" dirty="0" smtClean="0"/>
          </a:p>
          <a:p>
            <a:pPr marL="633222" indent="-514350">
              <a:buFont typeface="+mj-lt"/>
              <a:buAutoNum type="arabicPeriod"/>
            </a:pPr>
            <a:r>
              <a:rPr lang="en-US" sz="2800" i="1" dirty="0">
                <a:solidFill>
                  <a:srgbClr val="FF0000"/>
                </a:solidFill>
              </a:rPr>
              <a:t>I</a:t>
            </a:r>
            <a:r>
              <a:rPr lang="en-US" sz="2800" i="1" dirty="0" smtClean="0">
                <a:solidFill>
                  <a:srgbClr val="FF0000"/>
                </a:solidFill>
              </a:rPr>
              <a:t>ncorporate EBP interventions </a:t>
            </a:r>
            <a:r>
              <a:rPr lang="en-US" sz="2800" dirty="0"/>
              <a:t>into restorative justice </a:t>
            </a:r>
            <a:r>
              <a:rPr lang="en-US" sz="2800" dirty="0" smtClean="0"/>
              <a:t>practices or </a:t>
            </a:r>
            <a:r>
              <a:rPr lang="en-US" sz="2800" dirty="0"/>
              <a:t>argue they </a:t>
            </a:r>
            <a:r>
              <a:rPr lang="en-US" sz="2800" dirty="0" smtClean="0"/>
              <a:t>are already </a:t>
            </a:r>
            <a:r>
              <a:rPr lang="en-US" sz="2800" dirty="0"/>
              <a:t>are built </a:t>
            </a:r>
            <a:r>
              <a:rPr lang="en-US" sz="2800" dirty="0" smtClean="0"/>
              <a:t>in.</a:t>
            </a:r>
          </a:p>
          <a:p>
            <a:pPr marL="633222" indent="-514350">
              <a:buFont typeface="+mj-lt"/>
              <a:buAutoNum type="arabicPeriod"/>
            </a:pPr>
            <a:r>
              <a:rPr lang="en-US" sz="2800" i="1" dirty="0">
                <a:solidFill>
                  <a:srgbClr val="FF0000"/>
                </a:solidFill>
              </a:rPr>
              <a:t>D</a:t>
            </a:r>
            <a:r>
              <a:rPr lang="en-US" sz="2800" i="1" dirty="0" smtClean="0">
                <a:solidFill>
                  <a:srgbClr val="FF0000"/>
                </a:solidFill>
              </a:rPr>
              <a:t>ownplay </a:t>
            </a:r>
            <a:r>
              <a:rPr lang="en-US" sz="2800" i="1" dirty="0">
                <a:solidFill>
                  <a:srgbClr val="FF0000"/>
                </a:solidFill>
              </a:rPr>
              <a:t>the value of </a:t>
            </a:r>
            <a:r>
              <a:rPr lang="en-US" sz="2800" dirty="0"/>
              <a:t>rehabilitation, both as a just response to crime and as a way of reducing </a:t>
            </a:r>
            <a:r>
              <a:rPr lang="en-US" sz="2800" dirty="0" smtClean="0"/>
              <a:t>re-offending (</a:t>
            </a:r>
            <a:r>
              <a:rPr lang="en-US" sz="2800" dirty="0" err="1" smtClean="0"/>
              <a:t>McCold</a:t>
            </a:r>
            <a:r>
              <a:rPr lang="en-US" sz="2800" dirty="0" smtClean="0"/>
              <a:t> </a:t>
            </a:r>
            <a:r>
              <a:rPr lang="en-US" sz="2800" dirty="0"/>
              <a:t>and </a:t>
            </a:r>
            <a:r>
              <a:rPr lang="en-US" sz="2800" dirty="0" err="1"/>
              <a:t>Wachtel</a:t>
            </a:r>
            <a:r>
              <a:rPr lang="en-US" sz="2800" dirty="0"/>
              <a:t> (2002</a:t>
            </a:r>
            <a:r>
              <a:rPr lang="en-US" sz="2800" dirty="0" smtClean="0"/>
              <a:t>).   </a:t>
            </a:r>
            <a:endParaRPr lang="en-US" sz="2800" dirty="0"/>
          </a:p>
        </p:txBody>
      </p:sp>
    </p:spTree>
    <p:extLst>
      <p:ext uri="{BB962C8B-B14F-4D97-AF65-F5344CB8AC3E}">
        <p14:creationId xmlns:p14="http://schemas.microsoft.com/office/powerpoint/2010/main" val="537400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Offender Rehabilitation</a:t>
            </a:r>
          </a:p>
        </p:txBody>
      </p:sp>
      <p:sp>
        <p:nvSpPr>
          <p:cNvPr id="3" name="Content Placeholder 2"/>
          <p:cNvSpPr>
            <a:spLocks noGrp="1"/>
          </p:cNvSpPr>
          <p:nvPr>
            <p:ph idx="1"/>
          </p:nvPr>
        </p:nvSpPr>
        <p:spPr/>
        <p:txBody>
          <a:bodyPr>
            <a:normAutofit fontScale="85000" lnSpcReduction="10000"/>
          </a:bodyPr>
          <a:lstStyle/>
          <a:p>
            <a:r>
              <a:rPr lang="en-US" i="1" dirty="0" smtClean="0">
                <a:solidFill>
                  <a:srgbClr val="FF0000"/>
                </a:solidFill>
              </a:rPr>
              <a:t>Concerning 1</a:t>
            </a:r>
            <a:r>
              <a:rPr lang="en-US" dirty="0" smtClean="0"/>
              <a:t>:</a:t>
            </a:r>
          </a:p>
          <a:p>
            <a:r>
              <a:rPr lang="en-US" dirty="0"/>
              <a:t>R</a:t>
            </a:r>
            <a:r>
              <a:rPr lang="en-US" dirty="0" smtClean="0"/>
              <a:t>esearch </a:t>
            </a:r>
            <a:r>
              <a:rPr lang="en-US" dirty="0"/>
              <a:t>used to </a:t>
            </a:r>
            <a:r>
              <a:rPr lang="en-US" dirty="0" smtClean="0"/>
              <a:t>back claims  </a:t>
            </a:r>
            <a:r>
              <a:rPr lang="en-US" dirty="0"/>
              <a:t>based on participant satisfaction data rather than data from well-designed studies on changes in offenders’ array of dynamic risk factors, and/or reconviction rates. </a:t>
            </a:r>
            <a:endParaRPr lang="en-US" dirty="0" smtClean="0"/>
          </a:p>
          <a:p>
            <a:r>
              <a:rPr lang="en-US" dirty="0" smtClean="0"/>
              <a:t>RJ practice </a:t>
            </a:r>
            <a:r>
              <a:rPr lang="en-US" dirty="0"/>
              <a:t>aspects </a:t>
            </a:r>
            <a:r>
              <a:rPr lang="en-US" i="1" dirty="0" smtClean="0">
                <a:solidFill>
                  <a:srgbClr val="0070C0"/>
                </a:solidFill>
              </a:rPr>
              <a:t>are not  </a:t>
            </a:r>
            <a:r>
              <a:rPr lang="en-US" i="1" dirty="0">
                <a:solidFill>
                  <a:srgbClr val="0070C0"/>
                </a:solidFill>
              </a:rPr>
              <a:t>therapeutic </a:t>
            </a:r>
            <a:r>
              <a:rPr lang="en-US" dirty="0"/>
              <a:t>in the usual sense of that term. </a:t>
            </a:r>
            <a:endParaRPr lang="en-US" dirty="0" smtClean="0"/>
          </a:p>
          <a:p>
            <a:pPr lvl="1"/>
            <a:r>
              <a:rPr lang="en-US" i="1" dirty="0" smtClean="0">
                <a:solidFill>
                  <a:srgbClr val="0070C0"/>
                </a:solidFill>
              </a:rPr>
              <a:t>underpinned </a:t>
            </a:r>
            <a:r>
              <a:rPr lang="en-US" i="1" dirty="0">
                <a:solidFill>
                  <a:srgbClr val="0070C0"/>
                </a:solidFill>
              </a:rPr>
              <a:t>by a theory of change, a conceptualization of crime and its causes, a set of psychological change goals, and detailed instructions for implementing a particular treatment for a specific </a:t>
            </a:r>
            <a:r>
              <a:rPr lang="en-US" i="1" dirty="0" smtClean="0">
                <a:solidFill>
                  <a:srgbClr val="0070C0"/>
                </a:solidFill>
              </a:rPr>
              <a:t>problem are </a:t>
            </a:r>
            <a:r>
              <a:rPr lang="en-US" i="1" dirty="0">
                <a:solidFill>
                  <a:srgbClr val="0070C0"/>
                </a:solidFill>
              </a:rPr>
              <a:t>not explicitly therapeutic in the sense described above. </a:t>
            </a:r>
            <a:endParaRPr lang="en-US" i="1" dirty="0" smtClean="0">
              <a:solidFill>
                <a:srgbClr val="0070C0"/>
              </a:solidFill>
            </a:endParaRPr>
          </a:p>
          <a:p>
            <a:endParaRPr lang="en-US" dirty="0"/>
          </a:p>
        </p:txBody>
      </p:sp>
    </p:spTree>
    <p:extLst>
      <p:ext uri="{BB962C8B-B14F-4D97-AF65-F5344CB8AC3E}">
        <p14:creationId xmlns:p14="http://schemas.microsoft.com/office/powerpoint/2010/main" val="6418363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Restorative Justice and Offender Rehabilitation</a:t>
            </a:r>
          </a:p>
        </p:txBody>
      </p:sp>
      <p:sp>
        <p:nvSpPr>
          <p:cNvPr id="3" name="Content Placeholder 2"/>
          <p:cNvSpPr>
            <a:spLocks noGrp="1"/>
          </p:cNvSpPr>
          <p:nvPr>
            <p:ph idx="1"/>
          </p:nvPr>
        </p:nvSpPr>
        <p:spPr/>
        <p:txBody>
          <a:bodyPr>
            <a:normAutofit lnSpcReduction="10000"/>
          </a:bodyPr>
          <a:lstStyle/>
          <a:p>
            <a:r>
              <a:rPr lang="en-US" i="1" dirty="0" smtClean="0">
                <a:solidFill>
                  <a:srgbClr val="FF0000"/>
                </a:solidFill>
              </a:rPr>
              <a:t>Concerning 2</a:t>
            </a:r>
            <a:r>
              <a:rPr lang="en-US" dirty="0" smtClean="0"/>
              <a:t>:</a:t>
            </a:r>
          </a:p>
          <a:p>
            <a:r>
              <a:rPr lang="en-US" dirty="0" smtClean="0"/>
              <a:t> </a:t>
            </a:r>
            <a:r>
              <a:rPr lang="en-US" dirty="0"/>
              <a:t>RJ </a:t>
            </a:r>
            <a:r>
              <a:rPr lang="en-US" dirty="0" smtClean="0"/>
              <a:t>fails </a:t>
            </a:r>
            <a:r>
              <a:rPr lang="en-US" dirty="0"/>
              <a:t>to account for the fundamental principles of evidence-based rehabilitation.  </a:t>
            </a:r>
            <a:endParaRPr lang="en-US" dirty="0" smtClean="0"/>
          </a:p>
          <a:p>
            <a:r>
              <a:rPr lang="en-US" dirty="0"/>
              <a:t>D</a:t>
            </a:r>
            <a:r>
              <a:rPr lang="en-US" dirty="0" smtClean="0"/>
              <a:t>oes </a:t>
            </a:r>
            <a:r>
              <a:rPr lang="en-US" i="1" dirty="0">
                <a:solidFill>
                  <a:srgbClr val="0070C0"/>
                </a:solidFill>
              </a:rPr>
              <a:t>not directly engage </a:t>
            </a:r>
            <a:r>
              <a:rPr lang="en-US" dirty="0"/>
              <a:t>with the principles of the RNR or adapt strengths based intervention models such as the GLM in any way to work with offenders. </a:t>
            </a:r>
            <a:endParaRPr lang="en-US" dirty="0" smtClean="0"/>
          </a:p>
          <a:p>
            <a:r>
              <a:rPr lang="en-US" dirty="0"/>
              <a:t>L</a:t>
            </a:r>
            <a:r>
              <a:rPr lang="en-US" dirty="0" smtClean="0"/>
              <a:t>ittle attention </a:t>
            </a:r>
            <a:r>
              <a:rPr lang="en-US" dirty="0"/>
              <a:t>to </a:t>
            </a:r>
            <a:r>
              <a:rPr lang="en-US" dirty="0" smtClean="0"/>
              <a:t> </a:t>
            </a:r>
            <a:r>
              <a:rPr lang="en-US" i="1" dirty="0">
                <a:solidFill>
                  <a:srgbClr val="0070C0"/>
                </a:solidFill>
              </a:rPr>
              <a:t>specific cognitive behavioral competencies required for successful </a:t>
            </a:r>
            <a:r>
              <a:rPr lang="en-US" i="1" dirty="0" smtClean="0">
                <a:solidFill>
                  <a:srgbClr val="0070C0"/>
                </a:solidFill>
              </a:rPr>
              <a:t>rehabilitation</a:t>
            </a:r>
            <a:endParaRPr lang="en-US" dirty="0"/>
          </a:p>
        </p:txBody>
      </p:sp>
    </p:spTree>
    <p:extLst>
      <p:ext uri="{BB962C8B-B14F-4D97-AF65-F5344CB8AC3E}">
        <p14:creationId xmlns:p14="http://schemas.microsoft.com/office/powerpoint/2010/main" val="936499031"/>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ＭＳ ゴシック"/>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Module.thmx</Template>
  <TotalTime>4613</TotalTime>
  <Words>1477</Words>
  <Application>Microsoft Macintosh PowerPoint</Application>
  <PresentationFormat>On-screen Show (4:3)</PresentationFormat>
  <Paragraphs>118</Paragraphs>
  <Slides>22</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22</vt:i4>
      </vt:variant>
    </vt:vector>
  </HeadingPairs>
  <TitlesOfParts>
    <vt:vector size="28" baseType="lpstr">
      <vt:lpstr>Corbel</vt:lpstr>
      <vt:lpstr>Wingdings</vt:lpstr>
      <vt:lpstr>Wingdings 2</vt:lpstr>
      <vt:lpstr>Wingdings 3</vt:lpstr>
      <vt:lpstr>Arial</vt:lpstr>
      <vt:lpstr>Module</vt:lpstr>
      <vt:lpstr>Restorative Justice and the Rehabilitation of Offenders</vt:lpstr>
      <vt:lpstr>Key References</vt:lpstr>
      <vt:lpstr>Basic Argument</vt:lpstr>
      <vt:lpstr>What are Norms?</vt:lpstr>
      <vt:lpstr>Restorative Justice</vt:lpstr>
      <vt:lpstr>Restorative Justice and Offender Rehabilitation</vt:lpstr>
      <vt:lpstr>Restorative Justice and Offender Rehabilitation</vt:lpstr>
      <vt:lpstr>Restorative Justice and Offender Rehabilitation</vt:lpstr>
      <vt:lpstr>Restorative Justice and Offender Rehabilitation</vt:lpstr>
      <vt:lpstr>Restorative Justice and Offender Rehabilitation</vt:lpstr>
      <vt:lpstr>Restorative Justice and Desistance</vt:lpstr>
      <vt:lpstr>Restorative Justice and Desistance</vt:lpstr>
      <vt:lpstr>Restorative Justice and Desistance</vt:lpstr>
      <vt:lpstr>Correctional Rehabilitation: RNR </vt:lpstr>
      <vt:lpstr>PowerPoint Presentation</vt:lpstr>
      <vt:lpstr>Restorative Justice-CNF: Ethical Normative Dimension</vt:lpstr>
      <vt:lpstr>Restorative Justice-CNF: Ethical Normative Dimension</vt:lpstr>
      <vt:lpstr>Prudential Normative Dimension: Offender Rehabilitation</vt:lpstr>
      <vt:lpstr>Prudential Normative Dimension: Offender Rehabilitation</vt:lpstr>
      <vt:lpstr>Social Normative Dimension: Desistance</vt:lpstr>
      <vt:lpstr>Social Normative Dimension: Desistance</vt:lpstr>
      <vt:lpstr>Conclusion</vt:lpstr>
    </vt:vector>
  </TitlesOfParts>
  <Company>Psychology</Company>
  <LinksUpToDate>false</LinksUpToDate>
  <SharedDoc>false</SharedDoc>
  <HyperlinksChanged>false</HyperlinksChanged>
  <AppVersion>15.0023</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Restorative justice and the dual relationship problem: a conceptual model </dc:title>
  <dc:creator>Anthony Ward</dc:creator>
  <cp:lastModifiedBy>Microsoft Office User</cp:lastModifiedBy>
  <cp:revision>109</cp:revision>
  <dcterms:created xsi:type="dcterms:W3CDTF">2014-11-05T02:51:06Z</dcterms:created>
  <dcterms:modified xsi:type="dcterms:W3CDTF">2017-04-19T14:18:42Z</dcterms:modified>
</cp:coreProperties>
</file>